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1" r:id="rId1"/>
  </p:sldMasterIdLst>
  <p:notesMasterIdLst>
    <p:notesMasterId r:id="rId28"/>
  </p:notesMasterIdLst>
  <p:sldIdLst>
    <p:sldId id="294" r:id="rId2"/>
    <p:sldId id="256" r:id="rId3"/>
    <p:sldId id="257" r:id="rId4"/>
    <p:sldId id="260" r:id="rId5"/>
    <p:sldId id="261" r:id="rId6"/>
    <p:sldId id="265" r:id="rId7"/>
    <p:sldId id="269" r:id="rId8"/>
    <p:sldId id="270" r:id="rId9"/>
    <p:sldId id="273" r:id="rId10"/>
    <p:sldId id="285" r:id="rId11"/>
    <p:sldId id="286" r:id="rId12"/>
    <p:sldId id="287" r:id="rId13"/>
    <p:sldId id="288" r:id="rId14"/>
    <p:sldId id="274" r:id="rId15"/>
    <p:sldId id="272" r:id="rId16"/>
    <p:sldId id="275" r:id="rId17"/>
    <p:sldId id="276" r:id="rId18"/>
    <p:sldId id="292" r:id="rId19"/>
    <p:sldId id="293" r:id="rId20"/>
    <p:sldId id="280" r:id="rId21"/>
    <p:sldId id="277" r:id="rId22"/>
    <p:sldId id="278" r:id="rId23"/>
    <p:sldId id="281" r:id="rId24"/>
    <p:sldId id="291" r:id="rId25"/>
    <p:sldId id="290" r:id="rId26"/>
    <p:sldId id="283"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0D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E467EFE6-33BE-45BA-9DB7-160C0B7BBBB9}">
  <a:tblStyle styleId="{E467EFE6-33BE-45BA-9DB7-160C0B7BBBB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776" autoAdjust="0"/>
  </p:normalViewPr>
  <p:slideViewPr>
    <p:cSldViewPr>
      <p:cViewPr>
        <p:scale>
          <a:sx n="120" d="100"/>
          <a:sy n="120" d="100"/>
        </p:scale>
        <p:origin x="-1374" y="-17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79C0A3-F7DA-4844-8B5E-1AFD82029E61}" type="doc">
      <dgm:prSet loTypeId="urn:microsoft.com/office/officeart/2005/8/layout/pyramid2" loCatId="list" qsTypeId="urn:microsoft.com/office/officeart/2005/8/quickstyle/simple1" qsCatId="simple" csTypeId="urn:microsoft.com/office/officeart/2005/8/colors/accent1_2" csCatId="accent1" phldr="1"/>
      <dgm:spPr/>
    </dgm:pt>
    <dgm:pt modelId="{AC64C83A-03AE-48F3-A9C7-169FAB5F4187}">
      <dgm:prSet phldrT="[Metin]"/>
      <dgm:spPr>
        <a:solidFill>
          <a:srgbClr val="00B050">
            <a:alpha val="90000"/>
          </a:srgbClr>
        </a:solidFill>
      </dgm:spPr>
      <dgm:t>
        <a:bodyPr/>
        <a:lstStyle/>
        <a:p>
          <a:r>
            <a:rPr lang="tr-TR" dirty="0">
              <a:solidFill>
                <a:schemeClr val="bg1"/>
              </a:solidFill>
              <a:latin typeface="Calibri" panose="020F0502020204030204" pitchFamily="34" charset="0"/>
              <a:cs typeface="Calibri" panose="020F0502020204030204" pitchFamily="34" charset="0"/>
            </a:rPr>
            <a:t>İlgiler</a:t>
          </a:r>
        </a:p>
      </dgm:t>
    </dgm:pt>
    <dgm:pt modelId="{81046AF9-030C-456A-A261-C43E9821F1C9}" type="parTrans" cxnId="{3AB1D679-E55E-4D4D-9D19-E56587278E68}">
      <dgm:prSet/>
      <dgm:spPr/>
      <dgm:t>
        <a:bodyPr/>
        <a:lstStyle/>
        <a:p>
          <a:endParaRPr lang="tr-TR"/>
        </a:p>
      </dgm:t>
    </dgm:pt>
    <dgm:pt modelId="{288A6C28-063C-465A-80B2-A2D446184C40}" type="sibTrans" cxnId="{3AB1D679-E55E-4D4D-9D19-E56587278E68}">
      <dgm:prSet/>
      <dgm:spPr/>
      <dgm:t>
        <a:bodyPr/>
        <a:lstStyle/>
        <a:p>
          <a:endParaRPr lang="tr-TR"/>
        </a:p>
      </dgm:t>
    </dgm:pt>
    <dgm:pt modelId="{3C250CA2-B760-4E35-8443-B4158CE9CC28}">
      <dgm:prSet phldrT="[Metin]"/>
      <dgm:spPr>
        <a:solidFill>
          <a:srgbClr val="002060">
            <a:alpha val="90000"/>
          </a:srgbClr>
        </a:solidFill>
      </dgm:spPr>
      <dgm:t>
        <a:bodyPr/>
        <a:lstStyle/>
        <a:p>
          <a:r>
            <a:rPr lang="tr-TR" dirty="0">
              <a:solidFill>
                <a:schemeClr val="bg1"/>
              </a:solidFill>
              <a:latin typeface="Calibri" panose="020F0502020204030204" pitchFamily="34" charset="0"/>
              <a:cs typeface="Calibri" panose="020F0502020204030204" pitchFamily="34" charset="0"/>
            </a:rPr>
            <a:t>Yetenekler</a:t>
          </a:r>
        </a:p>
      </dgm:t>
    </dgm:pt>
    <dgm:pt modelId="{B686278A-6A26-431C-B56C-9F3528FA5497}" type="parTrans" cxnId="{03D248C2-07C9-431F-95C6-FFD4A20ADEFE}">
      <dgm:prSet/>
      <dgm:spPr/>
      <dgm:t>
        <a:bodyPr/>
        <a:lstStyle/>
        <a:p>
          <a:endParaRPr lang="tr-TR"/>
        </a:p>
      </dgm:t>
    </dgm:pt>
    <dgm:pt modelId="{3DD71397-01B6-4DAC-AD9E-4B0FBC4710A7}" type="sibTrans" cxnId="{03D248C2-07C9-431F-95C6-FFD4A20ADEFE}">
      <dgm:prSet/>
      <dgm:spPr/>
      <dgm:t>
        <a:bodyPr/>
        <a:lstStyle/>
        <a:p>
          <a:endParaRPr lang="tr-TR"/>
        </a:p>
      </dgm:t>
    </dgm:pt>
    <dgm:pt modelId="{9FBECE83-4924-4FBC-98FA-2DE26006E2C9}">
      <dgm:prSet phldrT="[Metin]"/>
      <dgm:spPr>
        <a:solidFill>
          <a:srgbClr val="FF0000">
            <a:alpha val="90000"/>
          </a:srgbClr>
        </a:solidFill>
      </dgm:spPr>
      <dgm:t>
        <a:bodyPr/>
        <a:lstStyle/>
        <a:p>
          <a:r>
            <a:rPr lang="tr-TR" dirty="0">
              <a:solidFill>
                <a:schemeClr val="bg1"/>
              </a:solidFill>
              <a:latin typeface="Calibri" panose="020F0502020204030204" pitchFamily="34" charset="0"/>
              <a:cs typeface="Calibri" panose="020F0502020204030204" pitchFamily="34" charset="0"/>
            </a:rPr>
            <a:t>Değerler</a:t>
          </a:r>
        </a:p>
      </dgm:t>
    </dgm:pt>
    <dgm:pt modelId="{05B6A2E5-411B-4A4E-9EBD-5EFA699F1877}" type="parTrans" cxnId="{BE8B4BEC-7BC2-41F0-8925-4FAC89B9ACC0}">
      <dgm:prSet/>
      <dgm:spPr/>
      <dgm:t>
        <a:bodyPr/>
        <a:lstStyle/>
        <a:p>
          <a:endParaRPr lang="tr-TR"/>
        </a:p>
      </dgm:t>
    </dgm:pt>
    <dgm:pt modelId="{FB719B10-509A-49D0-885A-870498E63505}" type="sibTrans" cxnId="{BE8B4BEC-7BC2-41F0-8925-4FAC89B9ACC0}">
      <dgm:prSet/>
      <dgm:spPr/>
      <dgm:t>
        <a:bodyPr/>
        <a:lstStyle/>
        <a:p>
          <a:endParaRPr lang="tr-TR"/>
        </a:p>
      </dgm:t>
    </dgm:pt>
    <dgm:pt modelId="{46FB17E8-4172-4F6B-89CE-0B76AEAB5D11}" type="pres">
      <dgm:prSet presAssocID="{0C79C0A3-F7DA-4844-8B5E-1AFD82029E61}" presName="compositeShape" presStyleCnt="0">
        <dgm:presLayoutVars>
          <dgm:dir/>
          <dgm:resizeHandles/>
        </dgm:presLayoutVars>
      </dgm:prSet>
      <dgm:spPr/>
    </dgm:pt>
    <dgm:pt modelId="{55A86DC8-0CE5-4A2A-BF2E-03DC1864B721}" type="pres">
      <dgm:prSet presAssocID="{0C79C0A3-F7DA-4844-8B5E-1AFD82029E61}" presName="pyramid" presStyleLbl="node1" presStyleIdx="0" presStyleCnt="1"/>
      <dgm:spPr>
        <a:solidFill>
          <a:srgbClr val="FFFF00"/>
        </a:solidFill>
      </dgm:spPr>
    </dgm:pt>
    <dgm:pt modelId="{3CC41C2C-CD77-4549-AF46-8F3C87FE1862}" type="pres">
      <dgm:prSet presAssocID="{0C79C0A3-F7DA-4844-8B5E-1AFD82029E61}" presName="theList" presStyleCnt="0"/>
      <dgm:spPr/>
    </dgm:pt>
    <dgm:pt modelId="{92408353-AC59-4AF8-B1BC-EF3BE15EE894}" type="pres">
      <dgm:prSet presAssocID="{AC64C83A-03AE-48F3-A9C7-169FAB5F4187}" presName="aNode" presStyleLbl="fgAcc1" presStyleIdx="0" presStyleCnt="3">
        <dgm:presLayoutVars>
          <dgm:bulletEnabled val="1"/>
        </dgm:presLayoutVars>
      </dgm:prSet>
      <dgm:spPr/>
      <dgm:t>
        <a:bodyPr/>
        <a:lstStyle/>
        <a:p>
          <a:endParaRPr lang="tr-TR"/>
        </a:p>
      </dgm:t>
    </dgm:pt>
    <dgm:pt modelId="{9DA3847C-5334-433A-A2DE-EB6593D81026}" type="pres">
      <dgm:prSet presAssocID="{AC64C83A-03AE-48F3-A9C7-169FAB5F4187}" presName="aSpace" presStyleCnt="0"/>
      <dgm:spPr/>
    </dgm:pt>
    <dgm:pt modelId="{C196E92C-A6D6-4D00-8C7F-34FFA97D3282}" type="pres">
      <dgm:prSet presAssocID="{3C250CA2-B760-4E35-8443-B4158CE9CC28}" presName="aNode" presStyleLbl="fgAcc1" presStyleIdx="1" presStyleCnt="3">
        <dgm:presLayoutVars>
          <dgm:bulletEnabled val="1"/>
        </dgm:presLayoutVars>
      </dgm:prSet>
      <dgm:spPr/>
      <dgm:t>
        <a:bodyPr/>
        <a:lstStyle/>
        <a:p>
          <a:endParaRPr lang="tr-TR"/>
        </a:p>
      </dgm:t>
    </dgm:pt>
    <dgm:pt modelId="{341ABF22-1941-413E-A3D3-806275765C52}" type="pres">
      <dgm:prSet presAssocID="{3C250CA2-B760-4E35-8443-B4158CE9CC28}" presName="aSpace" presStyleCnt="0"/>
      <dgm:spPr/>
    </dgm:pt>
    <dgm:pt modelId="{30FAF6D6-9278-4E4C-BE86-AC15D540644E}" type="pres">
      <dgm:prSet presAssocID="{9FBECE83-4924-4FBC-98FA-2DE26006E2C9}" presName="aNode" presStyleLbl="fgAcc1" presStyleIdx="2" presStyleCnt="3">
        <dgm:presLayoutVars>
          <dgm:bulletEnabled val="1"/>
        </dgm:presLayoutVars>
      </dgm:prSet>
      <dgm:spPr/>
      <dgm:t>
        <a:bodyPr/>
        <a:lstStyle/>
        <a:p>
          <a:endParaRPr lang="tr-TR"/>
        </a:p>
      </dgm:t>
    </dgm:pt>
    <dgm:pt modelId="{CE81E506-EC89-4FED-AD4C-71F35F0AE4FE}" type="pres">
      <dgm:prSet presAssocID="{9FBECE83-4924-4FBC-98FA-2DE26006E2C9}" presName="aSpace" presStyleCnt="0"/>
      <dgm:spPr/>
    </dgm:pt>
  </dgm:ptLst>
  <dgm:cxnLst>
    <dgm:cxn modelId="{BE8B4BEC-7BC2-41F0-8925-4FAC89B9ACC0}" srcId="{0C79C0A3-F7DA-4844-8B5E-1AFD82029E61}" destId="{9FBECE83-4924-4FBC-98FA-2DE26006E2C9}" srcOrd="2" destOrd="0" parTransId="{05B6A2E5-411B-4A4E-9EBD-5EFA699F1877}" sibTransId="{FB719B10-509A-49D0-885A-870498E63505}"/>
    <dgm:cxn modelId="{03D248C2-07C9-431F-95C6-FFD4A20ADEFE}" srcId="{0C79C0A3-F7DA-4844-8B5E-1AFD82029E61}" destId="{3C250CA2-B760-4E35-8443-B4158CE9CC28}" srcOrd="1" destOrd="0" parTransId="{B686278A-6A26-431C-B56C-9F3528FA5497}" sibTransId="{3DD71397-01B6-4DAC-AD9E-4B0FBC4710A7}"/>
    <dgm:cxn modelId="{D283C2EF-BC3C-41CD-8259-B1990054CDCC}" type="presOf" srcId="{AC64C83A-03AE-48F3-A9C7-169FAB5F4187}" destId="{92408353-AC59-4AF8-B1BC-EF3BE15EE894}" srcOrd="0" destOrd="0" presId="urn:microsoft.com/office/officeart/2005/8/layout/pyramid2"/>
    <dgm:cxn modelId="{A7952065-E2F8-4DC2-84BB-1CEBE84A5EA6}" type="presOf" srcId="{9FBECE83-4924-4FBC-98FA-2DE26006E2C9}" destId="{30FAF6D6-9278-4E4C-BE86-AC15D540644E}" srcOrd="0" destOrd="0" presId="urn:microsoft.com/office/officeart/2005/8/layout/pyramid2"/>
    <dgm:cxn modelId="{B21FDE81-80A1-4607-8B24-75CF41417177}" type="presOf" srcId="{3C250CA2-B760-4E35-8443-B4158CE9CC28}" destId="{C196E92C-A6D6-4D00-8C7F-34FFA97D3282}" srcOrd="0" destOrd="0" presId="urn:microsoft.com/office/officeart/2005/8/layout/pyramid2"/>
    <dgm:cxn modelId="{D7910AB4-F3EA-4448-89AD-E4C573C03DB9}" type="presOf" srcId="{0C79C0A3-F7DA-4844-8B5E-1AFD82029E61}" destId="{46FB17E8-4172-4F6B-89CE-0B76AEAB5D11}" srcOrd="0" destOrd="0" presId="urn:microsoft.com/office/officeart/2005/8/layout/pyramid2"/>
    <dgm:cxn modelId="{3AB1D679-E55E-4D4D-9D19-E56587278E68}" srcId="{0C79C0A3-F7DA-4844-8B5E-1AFD82029E61}" destId="{AC64C83A-03AE-48F3-A9C7-169FAB5F4187}" srcOrd="0" destOrd="0" parTransId="{81046AF9-030C-456A-A261-C43E9821F1C9}" sibTransId="{288A6C28-063C-465A-80B2-A2D446184C40}"/>
    <dgm:cxn modelId="{5DC23EC4-7026-4F18-9A69-14F92FDA5775}" type="presParOf" srcId="{46FB17E8-4172-4F6B-89CE-0B76AEAB5D11}" destId="{55A86DC8-0CE5-4A2A-BF2E-03DC1864B721}" srcOrd="0" destOrd="0" presId="urn:microsoft.com/office/officeart/2005/8/layout/pyramid2"/>
    <dgm:cxn modelId="{D8AA4560-E5FA-42C5-BA11-300A7C8053FB}" type="presParOf" srcId="{46FB17E8-4172-4F6B-89CE-0B76AEAB5D11}" destId="{3CC41C2C-CD77-4549-AF46-8F3C87FE1862}" srcOrd="1" destOrd="0" presId="urn:microsoft.com/office/officeart/2005/8/layout/pyramid2"/>
    <dgm:cxn modelId="{7FA365C6-1A8A-4EA3-97A2-4A44196E7A68}" type="presParOf" srcId="{3CC41C2C-CD77-4549-AF46-8F3C87FE1862}" destId="{92408353-AC59-4AF8-B1BC-EF3BE15EE894}" srcOrd="0" destOrd="0" presId="urn:microsoft.com/office/officeart/2005/8/layout/pyramid2"/>
    <dgm:cxn modelId="{5CFC5F5D-8178-4247-A3D8-711D5A3B16A8}" type="presParOf" srcId="{3CC41C2C-CD77-4549-AF46-8F3C87FE1862}" destId="{9DA3847C-5334-433A-A2DE-EB6593D81026}" srcOrd="1" destOrd="0" presId="urn:microsoft.com/office/officeart/2005/8/layout/pyramid2"/>
    <dgm:cxn modelId="{01FFCB73-5880-4EA8-B1EC-1671A00F4D25}" type="presParOf" srcId="{3CC41C2C-CD77-4549-AF46-8F3C87FE1862}" destId="{C196E92C-A6D6-4D00-8C7F-34FFA97D3282}" srcOrd="2" destOrd="0" presId="urn:microsoft.com/office/officeart/2005/8/layout/pyramid2"/>
    <dgm:cxn modelId="{26D36728-AB11-4357-87A6-8393FC6152D0}" type="presParOf" srcId="{3CC41C2C-CD77-4549-AF46-8F3C87FE1862}" destId="{341ABF22-1941-413E-A3D3-806275765C52}" srcOrd="3" destOrd="0" presId="urn:microsoft.com/office/officeart/2005/8/layout/pyramid2"/>
    <dgm:cxn modelId="{A5CF8A91-EBE1-44D2-99CE-6EBDCA496F17}" type="presParOf" srcId="{3CC41C2C-CD77-4549-AF46-8F3C87FE1862}" destId="{30FAF6D6-9278-4E4C-BE86-AC15D540644E}" srcOrd="4" destOrd="0" presId="urn:microsoft.com/office/officeart/2005/8/layout/pyramid2"/>
    <dgm:cxn modelId="{72787BAC-7364-46C8-88C9-72A151DAF1B1}" type="presParOf" srcId="{3CC41C2C-CD77-4549-AF46-8F3C87FE1862}" destId="{CE81E506-EC89-4FED-AD4C-71F35F0AE4FE}"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86DC8-0CE5-4A2A-BF2E-03DC1864B721}">
      <dsp:nvSpPr>
        <dsp:cNvPr id="0" name=""/>
        <dsp:cNvSpPr/>
      </dsp:nvSpPr>
      <dsp:spPr>
        <a:xfrm>
          <a:off x="711014" y="0"/>
          <a:ext cx="4062942" cy="4062942"/>
        </a:xfrm>
        <a:prstGeom prst="triangl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408353-AC59-4AF8-B1BC-EF3BE15EE894}">
      <dsp:nvSpPr>
        <dsp:cNvPr id="0" name=""/>
        <dsp:cNvSpPr/>
      </dsp:nvSpPr>
      <dsp:spPr>
        <a:xfrm>
          <a:off x="2742485" y="408476"/>
          <a:ext cx="2640912" cy="961774"/>
        </a:xfrm>
        <a:prstGeom prst="roundRect">
          <a:avLst/>
        </a:prstGeom>
        <a:solidFill>
          <a:srgbClr val="00B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tr-TR" sz="3800" kern="1200" dirty="0">
              <a:solidFill>
                <a:schemeClr val="bg1"/>
              </a:solidFill>
              <a:latin typeface="Calibri" panose="020F0502020204030204" pitchFamily="34" charset="0"/>
              <a:cs typeface="Calibri" panose="020F0502020204030204" pitchFamily="34" charset="0"/>
            </a:rPr>
            <a:t>İlgiler</a:t>
          </a:r>
        </a:p>
      </dsp:txBody>
      <dsp:txXfrm>
        <a:off x="2789435" y="455426"/>
        <a:ext cx="2547012" cy="867874"/>
      </dsp:txXfrm>
    </dsp:sp>
    <dsp:sp modelId="{C196E92C-A6D6-4D00-8C7F-34FFA97D3282}">
      <dsp:nvSpPr>
        <dsp:cNvPr id="0" name=""/>
        <dsp:cNvSpPr/>
      </dsp:nvSpPr>
      <dsp:spPr>
        <a:xfrm>
          <a:off x="2742485" y="1490472"/>
          <a:ext cx="2640912" cy="961774"/>
        </a:xfrm>
        <a:prstGeom prst="roundRect">
          <a:avLst/>
        </a:prstGeom>
        <a:solidFill>
          <a:srgbClr val="00206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tr-TR" sz="3800" kern="1200" dirty="0">
              <a:solidFill>
                <a:schemeClr val="bg1"/>
              </a:solidFill>
              <a:latin typeface="Calibri" panose="020F0502020204030204" pitchFamily="34" charset="0"/>
              <a:cs typeface="Calibri" panose="020F0502020204030204" pitchFamily="34" charset="0"/>
            </a:rPr>
            <a:t>Yetenekler</a:t>
          </a:r>
        </a:p>
      </dsp:txBody>
      <dsp:txXfrm>
        <a:off x="2789435" y="1537422"/>
        <a:ext cx="2547012" cy="867874"/>
      </dsp:txXfrm>
    </dsp:sp>
    <dsp:sp modelId="{30FAF6D6-9278-4E4C-BE86-AC15D540644E}">
      <dsp:nvSpPr>
        <dsp:cNvPr id="0" name=""/>
        <dsp:cNvSpPr/>
      </dsp:nvSpPr>
      <dsp:spPr>
        <a:xfrm>
          <a:off x="2742485" y="2572469"/>
          <a:ext cx="2640912" cy="961774"/>
        </a:xfrm>
        <a:prstGeom prst="roundRect">
          <a:avLst/>
        </a:prstGeom>
        <a:solidFill>
          <a:srgbClr val="FF0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tr-TR" sz="3800" kern="1200" dirty="0">
              <a:solidFill>
                <a:schemeClr val="bg1"/>
              </a:solidFill>
              <a:latin typeface="Calibri" panose="020F0502020204030204" pitchFamily="34" charset="0"/>
              <a:cs typeface="Calibri" panose="020F0502020204030204" pitchFamily="34" charset="0"/>
            </a:rPr>
            <a:t>Değerler</a:t>
          </a:r>
        </a:p>
      </dsp:txBody>
      <dsp:txXfrm>
        <a:off x="2789435" y="2619419"/>
        <a:ext cx="2547012" cy="867874"/>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1425392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802598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tr-TR" i="1" dirty="0"/>
              <a:t>Bireylerin kendilerini tanıma süreçleri çok uzun solukludur ve öğrenme ve gelişme yaşam boyu devam eder. Günümüz koşulları bireylerin çok çeşitli yetenek alanlarını hayata geçirerek farklı gelişim olanakları sunar. Bu nedenle kişilerin yaşamları boyunca ilgi ve yetenekleri ile ilgili  değerlendirmeler yapıyor olmaları önemlidir. </a:t>
            </a:r>
          </a:p>
          <a:p>
            <a:endParaRPr lang="tr-TR" dirty="0"/>
          </a:p>
        </p:txBody>
      </p:sp>
    </p:spTree>
    <p:extLst>
      <p:ext uri="{BB962C8B-B14F-4D97-AF65-F5344CB8AC3E}">
        <p14:creationId xmlns:p14="http://schemas.microsoft.com/office/powerpoint/2010/main" val="3082228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tr-TR" dirty="0"/>
              <a:t>Meslek seçimi gibi önemli bir kararın </a:t>
            </a:r>
            <a:r>
              <a:rPr lang="tr-TR" b="1" dirty="0"/>
              <a:t>«hangisini kazanırsam» </a:t>
            </a:r>
            <a:r>
              <a:rPr lang="tr-TR" dirty="0"/>
              <a:t>mantığıyla verilmesi bireyleri uzun vadede büyük hayal kırıklıkları, verimsizlik ve mutsuzluğa götürmektedir. Dolayısıyla üniversiteden önce henüz lise seçiminde de bu seçimin ilgi ve yetenekler odağında olması önemlidir. </a:t>
            </a:r>
          </a:p>
          <a:p>
            <a:endParaRPr lang="tr-TR" dirty="0"/>
          </a:p>
        </p:txBody>
      </p:sp>
    </p:spTree>
    <p:extLst>
      <p:ext uri="{BB962C8B-B14F-4D97-AF65-F5344CB8AC3E}">
        <p14:creationId xmlns:p14="http://schemas.microsoft.com/office/powerpoint/2010/main" val="3938171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tr-TR" i="1" dirty="0"/>
              <a:t>Güvenceli bir meslek edinmenin tek yolu 4 yıllık üniversite okumak değildir. İş piyasasının çok ciddi bir kalifiye  işgücüne ihtiyacı vardır. Kendine uygun alanı seçmiş ve kendini geliştirmiş bir tekniker sıradan bir mühendisten çok daha güvenceli ve saygın bir pozisyonda olabilir. </a:t>
            </a:r>
          </a:p>
          <a:p>
            <a:endParaRPr lang="tr-TR" dirty="0"/>
          </a:p>
        </p:txBody>
      </p:sp>
    </p:spTree>
    <p:extLst>
      <p:ext uri="{BB962C8B-B14F-4D97-AF65-F5344CB8AC3E}">
        <p14:creationId xmlns:p14="http://schemas.microsoft.com/office/powerpoint/2010/main" val="1393869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139700" marR="0" lvl="0" indent="0" algn="just" defTabSz="914400" rtl="0" eaLnBrk="1" fontAlgn="auto" latinLnBrk="0" hangingPunct="1">
              <a:lnSpc>
                <a:spcPct val="100000"/>
              </a:lnSpc>
              <a:spcBef>
                <a:spcPts val="0"/>
              </a:spcBef>
              <a:spcAft>
                <a:spcPts val="0"/>
              </a:spcAft>
              <a:buClr>
                <a:srgbClr val="000000"/>
              </a:buClr>
              <a:buSzPts val="1400"/>
              <a:buFont typeface="Arial"/>
              <a:buNone/>
              <a:tabLst/>
              <a:defRPr/>
            </a:pPr>
            <a:r>
              <a:rPr lang="tr-TR" i="1" dirty="0"/>
              <a:t>İyi ve yüksek puanlı bir liseye ya da üniversiteye isteksiz ya da bilinçsiz bir şekilde yerleşen bir öğrencinin başarılı olması pek mümkün değildir. Üniversiteye yerleşen öğrencilerin büyük bir kısmının bölümünden memnun olmadığı ya da meslek mensuplarının büyük bir kısmının işini severek yapmadığı yönündeki istatistikler de bu düşüncenin kanıtı olarak değerlendirilebilir.</a:t>
            </a:r>
          </a:p>
          <a:p>
            <a:endParaRPr lang="tr-TR" dirty="0"/>
          </a:p>
        </p:txBody>
      </p:sp>
    </p:spTree>
    <p:extLst>
      <p:ext uri="{BB962C8B-B14F-4D97-AF65-F5344CB8AC3E}">
        <p14:creationId xmlns:p14="http://schemas.microsoft.com/office/powerpoint/2010/main" val="3030308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35ed75ccf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8042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tr-TR" b="1" i="1" dirty="0"/>
              <a:t>İlgiler,</a:t>
            </a:r>
            <a:r>
              <a:rPr lang="tr-TR" i="1" dirty="0"/>
              <a:t> yapmaktan hoşlandığımız ve zevk aldığımız etkinlik alanlarıdır. Örneğin mekanik ilgisi, sosyal yardım ilgisi veya ticaret ilgisi gibi…</a:t>
            </a:r>
          </a:p>
          <a:p>
            <a:pPr marL="0" marR="0" lvl="0" indent="0" algn="l" defTabSz="1218987" rtl="0" eaLnBrk="1" fontAlgn="auto" latinLnBrk="0" hangingPunct="1">
              <a:lnSpc>
                <a:spcPct val="100000"/>
              </a:lnSpc>
              <a:spcBef>
                <a:spcPts val="0"/>
              </a:spcBef>
              <a:spcAft>
                <a:spcPts val="0"/>
              </a:spcAft>
              <a:buClrTx/>
              <a:buSzTx/>
              <a:buFontTx/>
              <a:buNone/>
              <a:tabLst/>
              <a:defRPr/>
            </a:pPr>
            <a:r>
              <a:rPr lang="tr-TR" b="1" i="1" dirty="0"/>
              <a:t>Yetenekler</a:t>
            </a:r>
            <a:r>
              <a:rPr lang="tr-TR" i="1" dirty="0"/>
              <a:t> ise iyi yaptığımız, başarılı ve güçlü olduğumuz alanlardır.  Örneğin; sözel yetenek, sayısal yetenek veya şekil-uzay yeteneği gibi…</a:t>
            </a:r>
          </a:p>
          <a:p>
            <a:pPr marL="0" marR="0" lvl="0" indent="0" algn="l" defTabSz="1218987" rtl="0" eaLnBrk="1" fontAlgn="auto" latinLnBrk="0" hangingPunct="1">
              <a:lnSpc>
                <a:spcPct val="100000"/>
              </a:lnSpc>
              <a:spcBef>
                <a:spcPts val="0"/>
              </a:spcBef>
              <a:spcAft>
                <a:spcPts val="0"/>
              </a:spcAft>
              <a:buClrTx/>
              <a:buSzTx/>
              <a:buFontTx/>
              <a:buNone/>
              <a:tabLst/>
              <a:defRPr/>
            </a:pPr>
            <a:endParaRPr lang="tr-TR" i="1" dirty="0"/>
          </a:p>
          <a:p>
            <a:pPr marL="0" marR="0" lvl="0" indent="0" algn="l" defTabSz="1218987" rtl="0" eaLnBrk="1" fontAlgn="auto" latinLnBrk="0" hangingPunct="1">
              <a:lnSpc>
                <a:spcPct val="100000"/>
              </a:lnSpc>
              <a:spcBef>
                <a:spcPts val="0"/>
              </a:spcBef>
              <a:spcAft>
                <a:spcPts val="0"/>
              </a:spcAft>
              <a:buClrTx/>
              <a:buSzTx/>
              <a:buFontTx/>
              <a:buNone/>
              <a:tabLst/>
              <a:defRPr/>
            </a:pPr>
            <a:r>
              <a:rPr lang="tr-TR" i="1" dirty="0"/>
              <a:t>Meslek seçerken veya meslek seçmenin ilk aşaması sayılabilecek lise seçerken  ilgi ve yeteneklerimizin farkında olmamız ve bu doğrultuda seçim yapmamız gelecekteki mutluluk ve doyumumuz için çok önemlidir.</a:t>
            </a:r>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35ed75ccf_0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5" name="Google Shape;605;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8084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Google Shape;1065;g134fb1cf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6" name="Google Shape;1066;g134fb1cf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tr-TR" dirty="0"/>
              <a:t>«Mesleki Eğilim Envanteri» uygulanır.</a:t>
            </a: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tr-TR" b="1" dirty="0"/>
              <a:t>Rehber öğretmen mesleğin tanımını slayttaki gibi yapar. Öğrencilere bu soruyu yönelttikten sonra düşünmelerini ve tartışmalarını ister. Ardından şu açıklamayı yapar: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tr-TR" b="0" i="1" dirty="0"/>
              <a:t>«Meslek seçmek aynı zamanda bir yaşam biçimi seçmektir. Çünkü seçtiği ya da seçeceği mesleğin özelliklerini, koşullarını ve kendi özelliklerini bilmeden seçim yapan bireyler çoğu zaman mutsuz ve verimsiz olmaktadırlar.»</a:t>
            </a: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tr-TR" sz="1100" b="0" i="1" dirty="0">
                <a:latin typeface="Calibri" pitchFamily="34" charset="0"/>
                <a:cs typeface="Calibri" pitchFamily="34" charset="0"/>
              </a:rPr>
              <a:t>Hayatta mutlu olmanın, iyi bir kariyer elde etmenin ilk adımı; kendinize uygun bir meslek seçmenizdir. Kendine uygun meslek seçmiş olan kişilerin  işlerini severek yaptığı, mesleğinde ilerlediği, mutlu ve verimli olarak yaşamlarını sürdürdüğü gözlemlenmektedir.</a:t>
            </a: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tr-TR" sz="1100" b="0" i="1" u="none" strike="noStrike" kern="1200" cap="none" dirty="0">
                <a:solidFill>
                  <a:schemeClr val="tx2"/>
                </a:solidFill>
                <a:latin typeface="Arial"/>
                <a:ea typeface="Arial"/>
                <a:cs typeface="Arial"/>
                <a:sym typeface="Arial"/>
              </a:rPr>
              <a:t>Meslek seçimi, yaşamımızda aldığımız önemli kararlardan biridir. Günümüzün büyük bir bölümünün iş  ortamında ve işe yönelik faaliyetlerle geçtiğini düşünürsek, meslek seçiminin ne kadar önemli bir karar olduğunu daha iyi anlayabiliriz. Meslek seçimi sadece ne iş yapılacağı ile değil aynı zamanda nasıl bir yaşam sürüleceği ile de ilgilidir.  Bireyin seçtiği meslek gelecekteki yaşam standardını, tarzını ve sosyal yaşantılarını belirleyici bir rol oynamaktadır. Mesleğe adım attıktan sonraki yaşam,   genellikle seçilen meslek çevresinde gelişir. İleriki dönemlerde meslek ya da iş  değiştirme  şansımız  olsa da, ülkemiz  koşulları, bireysel </a:t>
            </a:r>
            <a:r>
              <a:rPr lang="tr-TR" sz="1100" b="0" i="1" u="none" strike="noStrike" kern="1200" cap="none" dirty="0" err="1">
                <a:solidFill>
                  <a:schemeClr val="tx2"/>
                </a:solidFill>
                <a:latin typeface="Arial"/>
                <a:ea typeface="Arial"/>
                <a:cs typeface="Arial"/>
                <a:sym typeface="Arial"/>
              </a:rPr>
              <a:t>kabullenmişlik</a:t>
            </a:r>
            <a:r>
              <a:rPr lang="tr-TR" sz="1100" b="0" i="1" u="none" strike="noStrike" kern="1200" cap="none" dirty="0">
                <a:solidFill>
                  <a:schemeClr val="tx2"/>
                </a:solidFill>
                <a:latin typeface="Arial"/>
                <a:ea typeface="Arial"/>
                <a:cs typeface="Arial"/>
                <a:sym typeface="Arial"/>
              </a:rPr>
              <a:t>  ya da  riski göze alamama gibi nedenlerle bu iş değiştirme alternatifini kullanan kişi sayısı oldukça azdır. Bu nedenle meslek seçimi ile ilgili vereceğimiz karar bir anlamda geleceğimizle ilgili vereceğimiz önemli bir karardır. Doğru kararlar mutlu ve istendik bir yaşam demektir. </a:t>
            </a: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2630450" y="630150"/>
            <a:ext cx="3883200" cy="3883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430350" y="228600"/>
            <a:ext cx="1388100" cy="13881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908250" y="4660825"/>
            <a:ext cx="605400" cy="60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706650" y="3872629"/>
            <a:ext cx="1097700" cy="10977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081694" y="771271"/>
            <a:ext cx="774600" cy="774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513651" y="161669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420476" y="3612044"/>
            <a:ext cx="336900" cy="336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362484" y="1670133"/>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818461" y="1338692"/>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300611" y="990190"/>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2"/>
          <p:cNvGrpSpPr/>
          <p:nvPr/>
        </p:nvGrpSpPr>
        <p:grpSpPr>
          <a:xfrm>
            <a:off x="3001075" y="4182123"/>
            <a:ext cx="508851" cy="478711"/>
            <a:chOff x="5972700" y="2330200"/>
            <a:chExt cx="411625" cy="387275"/>
          </a:xfrm>
        </p:grpSpPr>
        <p:sp>
          <p:nvSpPr>
            <p:cNvPr id="22" name="Google Shape;22;p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2"/>
          <p:cNvGrpSpPr/>
          <p:nvPr/>
        </p:nvGrpSpPr>
        <p:grpSpPr>
          <a:xfrm>
            <a:off x="5861768" y="506559"/>
            <a:ext cx="524975" cy="832145"/>
            <a:chOff x="6718575" y="2318625"/>
            <a:chExt cx="256950" cy="407375"/>
          </a:xfrm>
        </p:grpSpPr>
        <p:sp>
          <p:nvSpPr>
            <p:cNvPr id="25" name="Google Shape;25;p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6" name="Google Shape;26;p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7" name="Google Shape;27;p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 name="Google Shape;28;p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9" name="Google Shape;29;p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0" name="Google Shape;30;p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1" name="Google Shape;31;p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2" name="Google Shape;32;p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33" name="Google Shape;33;p2"/>
          <p:cNvSpPr txBox="1">
            <a:spLocks noGrp="1"/>
          </p:cNvSpPr>
          <p:nvPr>
            <p:ph type="ctrTitle"/>
          </p:nvPr>
        </p:nvSpPr>
        <p:spPr>
          <a:xfrm>
            <a:off x="2757250" y="961350"/>
            <a:ext cx="3629400" cy="322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4" name="Google Shape;34;p2"/>
          <p:cNvSpPr/>
          <p:nvPr/>
        </p:nvSpPr>
        <p:spPr>
          <a:xfrm>
            <a:off x="2757247" y="861970"/>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509928" y="4757335"/>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494851" y="4374527"/>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Yellow">
  <p:cSld name="BLANK_1_1">
    <p:spTree>
      <p:nvGrpSpPr>
        <p:cNvPr id="1" name="Shape 329"/>
        <p:cNvGrpSpPr/>
        <p:nvPr/>
      </p:nvGrpSpPr>
      <p:grpSpPr>
        <a:xfrm>
          <a:off x="0" y="0"/>
          <a:ext cx="0" cy="0"/>
          <a:chOff x="0" y="0"/>
          <a:chExt cx="0" cy="0"/>
        </a:xfrm>
      </p:grpSpPr>
      <p:sp>
        <p:nvSpPr>
          <p:cNvPr id="330" name="Google Shape;330;p13"/>
          <p:cNvSpPr/>
          <p:nvPr/>
        </p:nvSpPr>
        <p:spPr>
          <a:xfrm>
            <a:off x="407150" y="407075"/>
            <a:ext cx="8329800" cy="4329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3"/>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3"/>
          <p:cNvSpPr/>
          <p:nvPr/>
        </p:nvSpPr>
        <p:spPr>
          <a:xfrm>
            <a:off x="217850" y="171250"/>
            <a:ext cx="1054200" cy="10542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3"/>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3"/>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3"/>
          <p:cNvSpPr/>
          <p:nvPr/>
        </p:nvSpPr>
        <p:spPr>
          <a:xfrm>
            <a:off x="488128" y="13344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3"/>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3"/>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3"/>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3"/>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3"/>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3"/>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4" name="Google Shape;344;p13"/>
          <p:cNvGrpSpPr/>
          <p:nvPr/>
        </p:nvGrpSpPr>
        <p:grpSpPr>
          <a:xfrm>
            <a:off x="8142375" y="4477573"/>
            <a:ext cx="508851" cy="478711"/>
            <a:chOff x="5972700" y="2330200"/>
            <a:chExt cx="411625" cy="387275"/>
          </a:xfrm>
        </p:grpSpPr>
        <p:sp>
          <p:nvSpPr>
            <p:cNvPr id="345" name="Google Shape;345;p1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 name="Google Shape;347;p13"/>
          <p:cNvGrpSpPr/>
          <p:nvPr/>
        </p:nvGrpSpPr>
        <p:grpSpPr>
          <a:xfrm>
            <a:off x="545621" y="382390"/>
            <a:ext cx="398658" cy="631920"/>
            <a:chOff x="6718575" y="2318625"/>
            <a:chExt cx="256950" cy="407375"/>
          </a:xfrm>
        </p:grpSpPr>
        <p:sp>
          <p:nvSpPr>
            <p:cNvPr id="348" name="Google Shape;348;p1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6" name="Google Shape;356;p13"/>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Magenta">
  <p:cSld name="BLANK_1_1_1">
    <p:spTree>
      <p:nvGrpSpPr>
        <p:cNvPr id="1" name="Shape 357"/>
        <p:cNvGrpSpPr/>
        <p:nvPr/>
      </p:nvGrpSpPr>
      <p:grpSpPr>
        <a:xfrm>
          <a:off x="0" y="0"/>
          <a:ext cx="0" cy="0"/>
          <a:chOff x="0" y="0"/>
          <a:chExt cx="0" cy="0"/>
        </a:xfrm>
      </p:grpSpPr>
      <p:sp>
        <p:nvSpPr>
          <p:cNvPr id="358" name="Google Shape;358;p14"/>
          <p:cNvSpPr/>
          <p:nvPr/>
        </p:nvSpPr>
        <p:spPr>
          <a:xfrm>
            <a:off x="407150" y="407075"/>
            <a:ext cx="8329800" cy="4329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4"/>
          <p:cNvSpPr/>
          <p:nvPr/>
        </p:nvSpPr>
        <p:spPr>
          <a:xfrm>
            <a:off x="217850" y="171250"/>
            <a:ext cx="1054200" cy="10542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4"/>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4"/>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4"/>
          <p:cNvSpPr/>
          <p:nvPr/>
        </p:nvSpPr>
        <p:spPr>
          <a:xfrm>
            <a:off x="488128" y="1334485"/>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4"/>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4"/>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4"/>
          <p:cNvSpPr/>
          <p:nvPr/>
        </p:nvSpPr>
        <p:spPr>
          <a:xfrm>
            <a:off x="8094101" y="3973940"/>
            <a:ext cx="413400" cy="413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4"/>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4"/>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 name="Google Shape;371;p14"/>
          <p:cNvGrpSpPr/>
          <p:nvPr/>
        </p:nvGrpSpPr>
        <p:grpSpPr>
          <a:xfrm>
            <a:off x="8142375" y="4477573"/>
            <a:ext cx="508851" cy="478711"/>
            <a:chOff x="5972700" y="2330200"/>
            <a:chExt cx="411625" cy="387275"/>
          </a:xfrm>
        </p:grpSpPr>
        <p:sp>
          <p:nvSpPr>
            <p:cNvPr id="372" name="Google Shape;372;p1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 name="Google Shape;374;p14"/>
          <p:cNvGrpSpPr/>
          <p:nvPr/>
        </p:nvGrpSpPr>
        <p:grpSpPr>
          <a:xfrm>
            <a:off x="545621" y="382390"/>
            <a:ext cx="398658" cy="631920"/>
            <a:chOff x="6718575" y="2318625"/>
            <a:chExt cx="256950" cy="407375"/>
          </a:xfrm>
        </p:grpSpPr>
        <p:sp>
          <p:nvSpPr>
            <p:cNvPr id="375" name="Google Shape;375;p1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4"/>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3" name="Google Shape;383;p14"/>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4"/>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67"/>
        <p:cNvGrpSpPr/>
        <p:nvPr/>
      </p:nvGrpSpPr>
      <p:grpSpPr>
        <a:xfrm>
          <a:off x="0" y="0"/>
          <a:ext cx="0" cy="0"/>
          <a:chOff x="0" y="0"/>
          <a:chExt cx="0" cy="0"/>
        </a:xfrm>
      </p:grpSpPr>
      <p:sp>
        <p:nvSpPr>
          <p:cNvPr id="68" name="Google Shape;68;p4"/>
          <p:cNvSpPr/>
          <p:nvPr/>
        </p:nvSpPr>
        <p:spPr>
          <a:xfrm>
            <a:off x="407150" y="407075"/>
            <a:ext cx="8329800" cy="4329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3811800" y="-194800"/>
            <a:ext cx="1520400" cy="152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4982150" y="734775"/>
            <a:ext cx="774600" cy="774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3469949" y="810973"/>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3109875" y="154418"/>
            <a:ext cx="508800" cy="5088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5395528" y="-85690"/>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140400" y="3784204"/>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8079301" y="4416226"/>
            <a:ext cx="879300" cy="8793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407150" y="4701449"/>
            <a:ext cx="336900" cy="3369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8896576" y="4123321"/>
            <a:ext cx="292800" cy="2928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7800547" y="4653308"/>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8471997" y="4203227"/>
            <a:ext cx="93900" cy="93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528659" y="3509275"/>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8327788" y="4664713"/>
            <a:ext cx="382244" cy="38224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 name="Google Shape;82;p4"/>
          <p:cNvGrpSpPr/>
          <p:nvPr/>
        </p:nvGrpSpPr>
        <p:grpSpPr>
          <a:xfrm>
            <a:off x="154025" y="4093698"/>
            <a:ext cx="508851" cy="478711"/>
            <a:chOff x="5972700" y="2330200"/>
            <a:chExt cx="411625" cy="387275"/>
          </a:xfrm>
        </p:grpSpPr>
        <p:sp>
          <p:nvSpPr>
            <p:cNvPr id="83" name="Google Shape;83;p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5;p4"/>
          <p:cNvGrpSpPr/>
          <p:nvPr/>
        </p:nvGrpSpPr>
        <p:grpSpPr>
          <a:xfrm>
            <a:off x="5222963" y="889722"/>
            <a:ext cx="292923" cy="464285"/>
            <a:chOff x="6718575" y="2318625"/>
            <a:chExt cx="256950" cy="407375"/>
          </a:xfrm>
        </p:grpSpPr>
        <p:sp>
          <p:nvSpPr>
            <p:cNvPr id="86" name="Google Shape;86;p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4"/>
          <p:cNvSpPr txBox="1">
            <a:spLocks noGrp="1"/>
          </p:cNvSpPr>
          <p:nvPr>
            <p:ph type="body" idx="1"/>
          </p:nvPr>
        </p:nvSpPr>
        <p:spPr>
          <a:xfrm>
            <a:off x="1242275" y="1704600"/>
            <a:ext cx="6659700" cy="819900"/>
          </a:xfrm>
          <a:prstGeom prst="rect">
            <a:avLst/>
          </a:prstGeom>
        </p:spPr>
        <p:txBody>
          <a:bodyPr spcFirstLastPara="1" wrap="square" lIns="91425" tIns="91425" rIns="91425" bIns="91425" anchor="t" anchorCtr="0">
            <a:noAutofit/>
          </a:bodyPr>
          <a:lstStyle>
            <a:lvl1pPr marL="457200" lvl="0" indent="-419100" algn="ctr" rtl="0">
              <a:spcBef>
                <a:spcPts val="600"/>
              </a:spcBef>
              <a:spcAft>
                <a:spcPts val="0"/>
              </a:spcAft>
              <a:buClr>
                <a:schemeClr val="dk1"/>
              </a:buClr>
              <a:buSzPts val="3000"/>
              <a:buChar char="○"/>
              <a:defRPr sz="3000" i="1"/>
            </a:lvl1pPr>
            <a:lvl2pPr marL="914400" lvl="1" indent="-419100" algn="ctr" rtl="0">
              <a:spcBef>
                <a:spcPts val="1000"/>
              </a:spcBef>
              <a:spcAft>
                <a:spcPts val="0"/>
              </a:spcAft>
              <a:buClr>
                <a:schemeClr val="dk1"/>
              </a:buClr>
              <a:buSzPts val="3000"/>
              <a:buChar char="◦"/>
              <a:defRPr sz="3000" i="1"/>
            </a:lvl2pPr>
            <a:lvl3pPr marL="1371600" lvl="2" indent="-419100" algn="ctr" rtl="0">
              <a:spcBef>
                <a:spcPts val="1000"/>
              </a:spcBef>
              <a:spcAft>
                <a:spcPts val="0"/>
              </a:spcAft>
              <a:buClr>
                <a:schemeClr val="dk1"/>
              </a:buClr>
              <a:buSzPts val="3000"/>
              <a:buChar char="◦"/>
              <a:defRPr sz="3000" i="1"/>
            </a:lvl3pPr>
            <a:lvl4pPr marL="1828800" lvl="3" indent="-419100" algn="ctr" rtl="0">
              <a:spcBef>
                <a:spcPts val="1000"/>
              </a:spcBef>
              <a:spcAft>
                <a:spcPts val="0"/>
              </a:spcAft>
              <a:buSzPts val="3000"/>
              <a:buChar char="◦"/>
              <a:defRPr sz="3000" i="1"/>
            </a:lvl4pPr>
            <a:lvl5pPr marL="2286000" lvl="4" indent="-419100" algn="ctr" rtl="0">
              <a:spcBef>
                <a:spcPts val="1000"/>
              </a:spcBef>
              <a:spcAft>
                <a:spcPts val="0"/>
              </a:spcAft>
              <a:buSzPts val="3000"/>
              <a:buChar char="◦"/>
              <a:defRPr sz="3000" i="1"/>
            </a:lvl5pPr>
            <a:lvl6pPr marL="2743200" lvl="5" indent="-419100" algn="ctr" rtl="0">
              <a:spcBef>
                <a:spcPts val="1000"/>
              </a:spcBef>
              <a:spcAft>
                <a:spcPts val="0"/>
              </a:spcAft>
              <a:buSzPts val="3000"/>
              <a:buChar char="◦"/>
              <a:defRPr sz="3000" i="1"/>
            </a:lvl6pPr>
            <a:lvl7pPr marL="3200400" lvl="6" indent="-419100" algn="ctr" rtl="0">
              <a:spcBef>
                <a:spcPts val="1000"/>
              </a:spcBef>
              <a:spcAft>
                <a:spcPts val="0"/>
              </a:spcAft>
              <a:buSzPts val="3000"/>
              <a:buChar char="◦"/>
              <a:defRPr sz="3000" i="1"/>
            </a:lvl7pPr>
            <a:lvl8pPr marL="3657600" lvl="7" indent="-419100" algn="ctr" rtl="0">
              <a:spcBef>
                <a:spcPts val="1000"/>
              </a:spcBef>
              <a:spcAft>
                <a:spcPts val="0"/>
              </a:spcAft>
              <a:buSzPts val="3000"/>
              <a:buChar char="◦"/>
              <a:defRPr sz="3000" i="1"/>
            </a:lvl8pPr>
            <a:lvl9pPr marL="4114800" lvl="8" indent="-419100" algn="ctr">
              <a:spcBef>
                <a:spcPts val="1000"/>
              </a:spcBef>
              <a:spcAft>
                <a:spcPts val="1000"/>
              </a:spcAft>
              <a:buSzPts val="3000"/>
              <a:buChar char="◦"/>
              <a:defRPr sz="3000" i="1"/>
            </a:lvl9pPr>
          </a:lstStyle>
          <a:p>
            <a:endParaRPr/>
          </a:p>
        </p:txBody>
      </p:sp>
      <p:sp>
        <p:nvSpPr>
          <p:cNvPr id="95" name="Google Shape;95;p4"/>
          <p:cNvSpPr txBox="1"/>
          <p:nvPr/>
        </p:nvSpPr>
        <p:spPr>
          <a:xfrm>
            <a:off x="3593400" y="8930"/>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b="1">
                <a:solidFill>
                  <a:srgbClr val="FFFFFF"/>
                </a:solidFill>
              </a:rPr>
              <a:t>“</a:t>
            </a:r>
            <a:endParaRPr sz="9600" b="1">
              <a:solidFill>
                <a:srgbClr val="FFFFFF"/>
              </a:solidFill>
            </a:endParaRPr>
          </a:p>
        </p:txBody>
      </p:sp>
      <p:sp>
        <p:nvSpPr>
          <p:cNvPr id="96" name="Google Shape;96;p4"/>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97"/>
        <p:cNvGrpSpPr/>
        <p:nvPr/>
      </p:nvGrpSpPr>
      <p:grpSpPr>
        <a:xfrm>
          <a:off x="0" y="0"/>
          <a:ext cx="0" cy="0"/>
          <a:chOff x="0" y="0"/>
          <a:chExt cx="0" cy="0"/>
        </a:xfrm>
      </p:grpSpPr>
      <p:sp>
        <p:nvSpPr>
          <p:cNvPr id="98" name="Google Shape;98;p5"/>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5"/>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 name="Google Shape;112;p5"/>
          <p:cNvGrpSpPr/>
          <p:nvPr/>
        </p:nvGrpSpPr>
        <p:grpSpPr>
          <a:xfrm>
            <a:off x="8142375" y="4477573"/>
            <a:ext cx="508851" cy="478711"/>
            <a:chOff x="5972700" y="2330200"/>
            <a:chExt cx="411625" cy="387275"/>
          </a:xfrm>
        </p:grpSpPr>
        <p:sp>
          <p:nvSpPr>
            <p:cNvPr id="113" name="Google Shape;113;p5"/>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5"/>
          <p:cNvGrpSpPr/>
          <p:nvPr/>
        </p:nvGrpSpPr>
        <p:grpSpPr>
          <a:xfrm>
            <a:off x="2139871" y="482540"/>
            <a:ext cx="398658" cy="631920"/>
            <a:chOff x="6718575" y="2318625"/>
            <a:chExt cx="256950" cy="407375"/>
          </a:xfrm>
        </p:grpSpPr>
        <p:sp>
          <p:nvSpPr>
            <p:cNvPr id="116" name="Google Shape;116;p5"/>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5"/>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5"/>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25" name="Google Shape;125;p5"/>
          <p:cNvSpPr txBox="1">
            <a:spLocks noGrp="1"/>
          </p:cNvSpPr>
          <p:nvPr>
            <p:ph type="body" idx="1"/>
          </p:nvPr>
        </p:nvSpPr>
        <p:spPr>
          <a:xfrm>
            <a:off x="2901875" y="1033400"/>
            <a:ext cx="5292300" cy="3267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55600">
              <a:spcBef>
                <a:spcPts val="1000"/>
              </a:spcBef>
              <a:spcAft>
                <a:spcPts val="0"/>
              </a:spcAft>
              <a:buSzPts val="2000"/>
              <a:buChar char="◦"/>
              <a:defRPr/>
            </a:lvl2pPr>
            <a:lvl3pPr marL="1371600" lvl="2" indent="-355600">
              <a:spcBef>
                <a:spcPts val="1000"/>
              </a:spcBef>
              <a:spcAft>
                <a:spcPts val="0"/>
              </a:spcAft>
              <a:buSzPts val="2000"/>
              <a:buChar char="◦"/>
              <a:defRPr/>
            </a:lvl3pPr>
            <a:lvl4pPr marL="1828800" lvl="3" indent="-355600">
              <a:spcBef>
                <a:spcPts val="1000"/>
              </a:spcBef>
              <a:spcAft>
                <a:spcPts val="0"/>
              </a:spcAft>
              <a:buSzPts val="2000"/>
              <a:buChar char="◦"/>
              <a:defRPr/>
            </a:lvl4pPr>
            <a:lvl5pPr marL="2286000" lvl="4" indent="-355600">
              <a:spcBef>
                <a:spcPts val="1000"/>
              </a:spcBef>
              <a:spcAft>
                <a:spcPts val="0"/>
              </a:spcAft>
              <a:buSzPts val="2000"/>
              <a:buChar char="◦"/>
              <a:defRPr/>
            </a:lvl5pPr>
            <a:lvl6pPr marL="2743200" lvl="5" indent="-355600">
              <a:spcBef>
                <a:spcPts val="1000"/>
              </a:spcBef>
              <a:spcAft>
                <a:spcPts val="0"/>
              </a:spcAft>
              <a:buSzPts val="2000"/>
              <a:buChar char="◦"/>
              <a:defRPr/>
            </a:lvl6pPr>
            <a:lvl7pPr marL="3200400" lvl="6" indent="-355600">
              <a:spcBef>
                <a:spcPts val="1000"/>
              </a:spcBef>
              <a:spcAft>
                <a:spcPts val="0"/>
              </a:spcAft>
              <a:buSzPts val="2000"/>
              <a:buChar char="◦"/>
              <a:defRPr/>
            </a:lvl7pPr>
            <a:lvl8pPr marL="3657600" lvl="7" indent="-355600">
              <a:spcBef>
                <a:spcPts val="1000"/>
              </a:spcBef>
              <a:spcAft>
                <a:spcPts val="0"/>
              </a:spcAft>
              <a:buSzPts val="2000"/>
              <a:buChar char="◦"/>
              <a:defRPr/>
            </a:lvl8pPr>
            <a:lvl9pPr marL="4114800" lvl="8" indent="-355600">
              <a:spcBef>
                <a:spcPts val="1000"/>
              </a:spcBef>
              <a:spcAft>
                <a:spcPts val="1000"/>
              </a:spcAft>
              <a:buSzPts val="2000"/>
              <a:buChar char="◦"/>
              <a:defRPr/>
            </a:lvl9pPr>
          </a:lstStyle>
          <a:p>
            <a:endParaRPr/>
          </a:p>
        </p:txBody>
      </p:sp>
      <p:sp>
        <p:nvSpPr>
          <p:cNvPr id="126" name="Google Shape;126;p5"/>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27"/>
        <p:cNvGrpSpPr/>
        <p:nvPr/>
      </p:nvGrpSpPr>
      <p:grpSpPr>
        <a:xfrm>
          <a:off x="0" y="0"/>
          <a:ext cx="0" cy="0"/>
          <a:chOff x="0" y="0"/>
          <a:chExt cx="0" cy="0"/>
        </a:xfrm>
      </p:grpSpPr>
      <p:sp>
        <p:nvSpPr>
          <p:cNvPr id="128" name="Google Shape;128;p6"/>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6"/>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6"/>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6"/>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 name="Google Shape;142;p6"/>
          <p:cNvGrpSpPr/>
          <p:nvPr/>
        </p:nvGrpSpPr>
        <p:grpSpPr>
          <a:xfrm>
            <a:off x="8142375" y="4477573"/>
            <a:ext cx="508851" cy="478711"/>
            <a:chOff x="5972700" y="2330200"/>
            <a:chExt cx="411625" cy="387275"/>
          </a:xfrm>
        </p:grpSpPr>
        <p:sp>
          <p:nvSpPr>
            <p:cNvPr id="143" name="Google Shape;143;p6"/>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6"/>
          <p:cNvGrpSpPr/>
          <p:nvPr/>
        </p:nvGrpSpPr>
        <p:grpSpPr>
          <a:xfrm>
            <a:off x="2139871" y="482540"/>
            <a:ext cx="398658" cy="631920"/>
            <a:chOff x="6718575" y="2318625"/>
            <a:chExt cx="256950" cy="407375"/>
          </a:xfrm>
        </p:grpSpPr>
        <p:sp>
          <p:nvSpPr>
            <p:cNvPr id="146" name="Google Shape;146;p6"/>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6"/>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55" name="Google Shape;155;p6"/>
          <p:cNvSpPr txBox="1">
            <a:spLocks noGrp="1"/>
          </p:cNvSpPr>
          <p:nvPr>
            <p:ph type="body" idx="1"/>
          </p:nvPr>
        </p:nvSpPr>
        <p:spPr>
          <a:xfrm>
            <a:off x="2830925" y="1200150"/>
            <a:ext cx="2516400" cy="3120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156" name="Google Shape;156;p6"/>
          <p:cNvSpPr txBox="1">
            <a:spLocks noGrp="1"/>
          </p:cNvSpPr>
          <p:nvPr>
            <p:ph type="body" idx="2"/>
          </p:nvPr>
        </p:nvSpPr>
        <p:spPr>
          <a:xfrm>
            <a:off x="5651044" y="1200150"/>
            <a:ext cx="2671500" cy="3120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157" name="Google Shape;157;p6"/>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58"/>
        <p:cNvGrpSpPr/>
        <p:nvPr/>
      </p:nvGrpSpPr>
      <p:grpSpPr>
        <a:xfrm>
          <a:off x="0" y="0"/>
          <a:ext cx="0" cy="0"/>
          <a:chOff x="0" y="0"/>
          <a:chExt cx="0" cy="0"/>
        </a:xfrm>
      </p:grpSpPr>
      <p:sp>
        <p:nvSpPr>
          <p:cNvPr id="159" name="Google Shape;159;p7"/>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7"/>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7"/>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7"/>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7"/>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7"/>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7"/>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7"/>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7"/>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7"/>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7"/>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7"/>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7"/>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7"/>
          <p:cNvGrpSpPr/>
          <p:nvPr/>
        </p:nvGrpSpPr>
        <p:grpSpPr>
          <a:xfrm>
            <a:off x="8142375" y="4477573"/>
            <a:ext cx="508851" cy="478711"/>
            <a:chOff x="5972700" y="2330200"/>
            <a:chExt cx="411625" cy="387275"/>
          </a:xfrm>
        </p:grpSpPr>
        <p:sp>
          <p:nvSpPr>
            <p:cNvPr id="174" name="Google Shape;174;p7"/>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7"/>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7"/>
          <p:cNvGrpSpPr/>
          <p:nvPr/>
        </p:nvGrpSpPr>
        <p:grpSpPr>
          <a:xfrm>
            <a:off x="2139871" y="482540"/>
            <a:ext cx="398658" cy="631920"/>
            <a:chOff x="6718575" y="2318625"/>
            <a:chExt cx="256950" cy="407375"/>
          </a:xfrm>
        </p:grpSpPr>
        <p:sp>
          <p:nvSpPr>
            <p:cNvPr id="177" name="Google Shape;177;p7"/>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7"/>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7"/>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7"/>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 name="Google Shape;185;p7"/>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86" name="Google Shape;186;p7"/>
          <p:cNvSpPr txBox="1">
            <a:spLocks noGrp="1"/>
          </p:cNvSpPr>
          <p:nvPr>
            <p:ph type="body" idx="1"/>
          </p:nvPr>
        </p:nvSpPr>
        <p:spPr>
          <a:xfrm>
            <a:off x="2683000" y="1428750"/>
            <a:ext cx="1858800" cy="2739300"/>
          </a:xfrm>
          <a:prstGeom prst="rect">
            <a:avLst/>
          </a:prstGeom>
        </p:spPr>
        <p:txBody>
          <a:bodyPr spcFirstLastPara="1" wrap="square" lIns="91425" tIns="91425" rIns="91425" bIns="91425" anchor="t" anchorCtr="0">
            <a:noAutofit/>
          </a:bodyPr>
          <a:lstStyle>
            <a:lvl1pPr marL="457200" lvl="0" indent="-311150" rtl="0">
              <a:spcBef>
                <a:spcPts val="600"/>
              </a:spcBef>
              <a:spcAft>
                <a:spcPts val="0"/>
              </a:spcAft>
              <a:buSzPts val="1300"/>
              <a:buChar char="○"/>
              <a:defRPr sz="1300"/>
            </a:lvl1pPr>
            <a:lvl2pPr marL="914400" lvl="1" indent="-311150" rtl="0">
              <a:spcBef>
                <a:spcPts val="1000"/>
              </a:spcBef>
              <a:spcAft>
                <a:spcPts val="0"/>
              </a:spcAft>
              <a:buSzPts val="1300"/>
              <a:buChar char="◦"/>
              <a:defRPr sz="1300"/>
            </a:lvl2pPr>
            <a:lvl3pPr marL="1371600" lvl="2" indent="-311150" rtl="0">
              <a:spcBef>
                <a:spcPts val="1000"/>
              </a:spcBef>
              <a:spcAft>
                <a:spcPts val="0"/>
              </a:spcAft>
              <a:buSzPts val="1300"/>
              <a:buChar char="◦"/>
              <a:defRPr sz="1300"/>
            </a:lvl3pPr>
            <a:lvl4pPr marL="1828800" lvl="3" indent="-311150" rtl="0">
              <a:spcBef>
                <a:spcPts val="1000"/>
              </a:spcBef>
              <a:spcAft>
                <a:spcPts val="0"/>
              </a:spcAft>
              <a:buSzPts val="1300"/>
              <a:buChar char="◦"/>
              <a:defRPr sz="1300"/>
            </a:lvl4pPr>
            <a:lvl5pPr marL="2286000" lvl="4" indent="-311150" rtl="0">
              <a:spcBef>
                <a:spcPts val="1000"/>
              </a:spcBef>
              <a:spcAft>
                <a:spcPts val="0"/>
              </a:spcAft>
              <a:buSzPts val="1300"/>
              <a:buChar char="◦"/>
              <a:defRPr sz="1300"/>
            </a:lvl5pPr>
            <a:lvl6pPr marL="2743200" lvl="5" indent="-311150" rtl="0">
              <a:spcBef>
                <a:spcPts val="1000"/>
              </a:spcBef>
              <a:spcAft>
                <a:spcPts val="0"/>
              </a:spcAft>
              <a:buSzPts val="1300"/>
              <a:buChar char="◦"/>
              <a:defRPr sz="1300"/>
            </a:lvl6pPr>
            <a:lvl7pPr marL="3200400" lvl="6" indent="-311150" rtl="0">
              <a:spcBef>
                <a:spcPts val="1000"/>
              </a:spcBef>
              <a:spcAft>
                <a:spcPts val="0"/>
              </a:spcAft>
              <a:buSzPts val="1300"/>
              <a:buChar char="◦"/>
              <a:defRPr sz="1300"/>
            </a:lvl7pPr>
            <a:lvl8pPr marL="3657600" lvl="7" indent="-311150" rtl="0">
              <a:spcBef>
                <a:spcPts val="1000"/>
              </a:spcBef>
              <a:spcAft>
                <a:spcPts val="0"/>
              </a:spcAft>
              <a:buSzPts val="1300"/>
              <a:buChar char="◦"/>
              <a:defRPr sz="1300"/>
            </a:lvl8pPr>
            <a:lvl9pPr marL="4114800" lvl="8" indent="-311150" rtl="0">
              <a:spcBef>
                <a:spcPts val="1000"/>
              </a:spcBef>
              <a:spcAft>
                <a:spcPts val="1000"/>
              </a:spcAft>
              <a:buSzPts val="1300"/>
              <a:buChar char="◦"/>
              <a:defRPr sz="1300"/>
            </a:lvl9pPr>
          </a:lstStyle>
          <a:p>
            <a:endParaRPr/>
          </a:p>
        </p:txBody>
      </p:sp>
      <p:sp>
        <p:nvSpPr>
          <p:cNvPr id="187" name="Google Shape;187;p7"/>
          <p:cNvSpPr txBox="1">
            <a:spLocks noGrp="1"/>
          </p:cNvSpPr>
          <p:nvPr>
            <p:ph type="body" idx="2"/>
          </p:nvPr>
        </p:nvSpPr>
        <p:spPr>
          <a:xfrm>
            <a:off x="4637114" y="1428750"/>
            <a:ext cx="1858800" cy="2739300"/>
          </a:xfrm>
          <a:prstGeom prst="rect">
            <a:avLst/>
          </a:prstGeom>
        </p:spPr>
        <p:txBody>
          <a:bodyPr spcFirstLastPara="1" wrap="square" lIns="91425" tIns="91425" rIns="91425" bIns="91425" anchor="t" anchorCtr="0">
            <a:noAutofit/>
          </a:bodyPr>
          <a:lstStyle>
            <a:lvl1pPr marL="457200" lvl="0" indent="-311150" rtl="0">
              <a:spcBef>
                <a:spcPts val="600"/>
              </a:spcBef>
              <a:spcAft>
                <a:spcPts val="0"/>
              </a:spcAft>
              <a:buSzPts val="1300"/>
              <a:buChar char="○"/>
              <a:defRPr sz="1300"/>
            </a:lvl1pPr>
            <a:lvl2pPr marL="914400" lvl="1" indent="-311150" rtl="0">
              <a:spcBef>
                <a:spcPts val="1000"/>
              </a:spcBef>
              <a:spcAft>
                <a:spcPts val="0"/>
              </a:spcAft>
              <a:buSzPts val="1300"/>
              <a:buChar char="◦"/>
              <a:defRPr sz="1300"/>
            </a:lvl2pPr>
            <a:lvl3pPr marL="1371600" lvl="2" indent="-311150" rtl="0">
              <a:spcBef>
                <a:spcPts val="1000"/>
              </a:spcBef>
              <a:spcAft>
                <a:spcPts val="0"/>
              </a:spcAft>
              <a:buSzPts val="1300"/>
              <a:buChar char="◦"/>
              <a:defRPr sz="1300"/>
            </a:lvl3pPr>
            <a:lvl4pPr marL="1828800" lvl="3" indent="-311150" rtl="0">
              <a:spcBef>
                <a:spcPts val="1000"/>
              </a:spcBef>
              <a:spcAft>
                <a:spcPts val="0"/>
              </a:spcAft>
              <a:buSzPts val="1300"/>
              <a:buChar char="◦"/>
              <a:defRPr sz="1300"/>
            </a:lvl4pPr>
            <a:lvl5pPr marL="2286000" lvl="4" indent="-311150" rtl="0">
              <a:spcBef>
                <a:spcPts val="1000"/>
              </a:spcBef>
              <a:spcAft>
                <a:spcPts val="0"/>
              </a:spcAft>
              <a:buSzPts val="1300"/>
              <a:buChar char="◦"/>
              <a:defRPr sz="1300"/>
            </a:lvl5pPr>
            <a:lvl6pPr marL="2743200" lvl="5" indent="-311150" rtl="0">
              <a:spcBef>
                <a:spcPts val="1000"/>
              </a:spcBef>
              <a:spcAft>
                <a:spcPts val="0"/>
              </a:spcAft>
              <a:buSzPts val="1300"/>
              <a:buChar char="◦"/>
              <a:defRPr sz="1300"/>
            </a:lvl6pPr>
            <a:lvl7pPr marL="3200400" lvl="6" indent="-311150" rtl="0">
              <a:spcBef>
                <a:spcPts val="1000"/>
              </a:spcBef>
              <a:spcAft>
                <a:spcPts val="0"/>
              </a:spcAft>
              <a:buSzPts val="1300"/>
              <a:buChar char="◦"/>
              <a:defRPr sz="1300"/>
            </a:lvl7pPr>
            <a:lvl8pPr marL="3657600" lvl="7" indent="-311150" rtl="0">
              <a:spcBef>
                <a:spcPts val="1000"/>
              </a:spcBef>
              <a:spcAft>
                <a:spcPts val="0"/>
              </a:spcAft>
              <a:buSzPts val="1300"/>
              <a:buChar char="◦"/>
              <a:defRPr sz="1300"/>
            </a:lvl8pPr>
            <a:lvl9pPr marL="4114800" lvl="8" indent="-311150" rtl="0">
              <a:spcBef>
                <a:spcPts val="1000"/>
              </a:spcBef>
              <a:spcAft>
                <a:spcPts val="1000"/>
              </a:spcAft>
              <a:buSzPts val="1300"/>
              <a:buChar char="◦"/>
              <a:defRPr sz="1300"/>
            </a:lvl9pPr>
          </a:lstStyle>
          <a:p>
            <a:endParaRPr/>
          </a:p>
        </p:txBody>
      </p:sp>
      <p:sp>
        <p:nvSpPr>
          <p:cNvPr id="188" name="Google Shape;188;p7"/>
          <p:cNvSpPr txBox="1">
            <a:spLocks noGrp="1"/>
          </p:cNvSpPr>
          <p:nvPr>
            <p:ph type="body" idx="3"/>
          </p:nvPr>
        </p:nvSpPr>
        <p:spPr>
          <a:xfrm>
            <a:off x="6591228" y="1428750"/>
            <a:ext cx="1858800" cy="2739300"/>
          </a:xfrm>
          <a:prstGeom prst="rect">
            <a:avLst/>
          </a:prstGeom>
        </p:spPr>
        <p:txBody>
          <a:bodyPr spcFirstLastPara="1" wrap="square" lIns="91425" tIns="91425" rIns="91425" bIns="91425" anchor="t" anchorCtr="0">
            <a:noAutofit/>
          </a:bodyPr>
          <a:lstStyle>
            <a:lvl1pPr marL="457200" lvl="0" indent="-311150" rtl="0">
              <a:spcBef>
                <a:spcPts val="600"/>
              </a:spcBef>
              <a:spcAft>
                <a:spcPts val="0"/>
              </a:spcAft>
              <a:buSzPts val="1300"/>
              <a:buChar char="○"/>
              <a:defRPr sz="1300"/>
            </a:lvl1pPr>
            <a:lvl2pPr marL="914400" lvl="1" indent="-311150" rtl="0">
              <a:spcBef>
                <a:spcPts val="1000"/>
              </a:spcBef>
              <a:spcAft>
                <a:spcPts val="0"/>
              </a:spcAft>
              <a:buSzPts val="1300"/>
              <a:buChar char="◦"/>
              <a:defRPr sz="1300"/>
            </a:lvl2pPr>
            <a:lvl3pPr marL="1371600" lvl="2" indent="-311150" rtl="0">
              <a:spcBef>
                <a:spcPts val="1000"/>
              </a:spcBef>
              <a:spcAft>
                <a:spcPts val="0"/>
              </a:spcAft>
              <a:buSzPts val="1300"/>
              <a:buChar char="◦"/>
              <a:defRPr sz="1300"/>
            </a:lvl3pPr>
            <a:lvl4pPr marL="1828800" lvl="3" indent="-311150" rtl="0">
              <a:spcBef>
                <a:spcPts val="1000"/>
              </a:spcBef>
              <a:spcAft>
                <a:spcPts val="0"/>
              </a:spcAft>
              <a:buSzPts val="1300"/>
              <a:buChar char="◦"/>
              <a:defRPr sz="1300"/>
            </a:lvl4pPr>
            <a:lvl5pPr marL="2286000" lvl="4" indent="-311150" rtl="0">
              <a:spcBef>
                <a:spcPts val="1000"/>
              </a:spcBef>
              <a:spcAft>
                <a:spcPts val="0"/>
              </a:spcAft>
              <a:buSzPts val="1300"/>
              <a:buChar char="◦"/>
              <a:defRPr sz="1300"/>
            </a:lvl5pPr>
            <a:lvl6pPr marL="2743200" lvl="5" indent="-311150" rtl="0">
              <a:spcBef>
                <a:spcPts val="1000"/>
              </a:spcBef>
              <a:spcAft>
                <a:spcPts val="0"/>
              </a:spcAft>
              <a:buSzPts val="1300"/>
              <a:buChar char="◦"/>
              <a:defRPr sz="1300"/>
            </a:lvl6pPr>
            <a:lvl7pPr marL="3200400" lvl="6" indent="-311150" rtl="0">
              <a:spcBef>
                <a:spcPts val="1000"/>
              </a:spcBef>
              <a:spcAft>
                <a:spcPts val="0"/>
              </a:spcAft>
              <a:buSzPts val="1300"/>
              <a:buChar char="◦"/>
              <a:defRPr sz="1300"/>
            </a:lvl7pPr>
            <a:lvl8pPr marL="3657600" lvl="7" indent="-311150" rtl="0">
              <a:spcBef>
                <a:spcPts val="1000"/>
              </a:spcBef>
              <a:spcAft>
                <a:spcPts val="0"/>
              </a:spcAft>
              <a:buSzPts val="1300"/>
              <a:buChar char="◦"/>
              <a:defRPr sz="1300"/>
            </a:lvl8pPr>
            <a:lvl9pPr marL="4114800" lvl="8" indent="-311150" rtl="0">
              <a:spcBef>
                <a:spcPts val="1000"/>
              </a:spcBef>
              <a:spcAft>
                <a:spcPts val="1000"/>
              </a:spcAft>
              <a:buSzPts val="1300"/>
              <a:buChar char="◦"/>
              <a:defRPr sz="1300"/>
            </a:lvl9pPr>
          </a:lstStyle>
          <a:p>
            <a:endParaRPr/>
          </a:p>
        </p:txBody>
      </p:sp>
      <p:sp>
        <p:nvSpPr>
          <p:cNvPr id="189" name="Google Shape;189;p7"/>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0"/>
        <p:cNvGrpSpPr/>
        <p:nvPr/>
      </p:nvGrpSpPr>
      <p:grpSpPr>
        <a:xfrm>
          <a:off x="0" y="0"/>
          <a:ext cx="0" cy="0"/>
          <a:chOff x="0" y="0"/>
          <a:chExt cx="0" cy="0"/>
        </a:xfrm>
      </p:grpSpPr>
      <p:sp>
        <p:nvSpPr>
          <p:cNvPr id="191" name="Google Shape;191;p8"/>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 name="Google Shape;205;p8"/>
          <p:cNvGrpSpPr/>
          <p:nvPr/>
        </p:nvGrpSpPr>
        <p:grpSpPr>
          <a:xfrm>
            <a:off x="8142375" y="4477573"/>
            <a:ext cx="508851" cy="478711"/>
            <a:chOff x="5972700" y="2330200"/>
            <a:chExt cx="411625" cy="387275"/>
          </a:xfrm>
        </p:grpSpPr>
        <p:sp>
          <p:nvSpPr>
            <p:cNvPr id="206" name="Google Shape;206;p8"/>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8"/>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8"/>
          <p:cNvGrpSpPr/>
          <p:nvPr/>
        </p:nvGrpSpPr>
        <p:grpSpPr>
          <a:xfrm>
            <a:off x="2139871" y="482540"/>
            <a:ext cx="398658" cy="631920"/>
            <a:chOff x="6718575" y="2318625"/>
            <a:chExt cx="256950" cy="407375"/>
          </a:xfrm>
        </p:grpSpPr>
        <p:sp>
          <p:nvSpPr>
            <p:cNvPr id="209" name="Google Shape;209;p8"/>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8"/>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8"/>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8"/>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 name="Google Shape;217;p8"/>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18" name="Google Shape;218;p8"/>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19"/>
        <p:cNvGrpSpPr/>
        <p:nvPr/>
      </p:nvGrpSpPr>
      <p:grpSpPr>
        <a:xfrm>
          <a:off x="0" y="0"/>
          <a:ext cx="0" cy="0"/>
          <a:chOff x="0" y="0"/>
          <a:chExt cx="0" cy="0"/>
        </a:xfrm>
      </p:grpSpPr>
      <p:sp>
        <p:nvSpPr>
          <p:cNvPr id="220" name="Google Shape;220;p9"/>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794200" y="78224"/>
            <a:ext cx="141600" cy="1416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a:off x="-140400" y="150205"/>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9"/>
          <p:cNvSpPr/>
          <p:nvPr/>
        </p:nvSpPr>
        <p:spPr>
          <a:xfrm>
            <a:off x="8079301" y="377626"/>
            <a:ext cx="879300" cy="8793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9"/>
          <p:cNvSpPr/>
          <p:nvPr/>
        </p:nvSpPr>
        <p:spPr>
          <a:xfrm>
            <a:off x="696550" y="917625"/>
            <a:ext cx="336900" cy="3369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9"/>
          <p:cNvSpPr/>
          <p:nvPr/>
        </p:nvSpPr>
        <p:spPr>
          <a:xfrm>
            <a:off x="8924303" y="119381"/>
            <a:ext cx="292800" cy="2928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9"/>
          <p:cNvSpPr/>
          <p:nvPr/>
        </p:nvSpPr>
        <p:spPr>
          <a:xfrm>
            <a:off x="7724347" y="767108"/>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9"/>
          <p:cNvSpPr/>
          <p:nvPr/>
        </p:nvSpPr>
        <p:spPr>
          <a:xfrm>
            <a:off x="8923937" y="451941"/>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9"/>
          <p:cNvSpPr/>
          <p:nvPr/>
        </p:nvSpPr>
        <p:spPr>
          <a:xfrm>
            <a:off x="528659" y="-124724"/>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9"/>
          <p:cNvSpPr/>
          <p:nvPr/>
        </p:nvSpPr>
        <p:spPr>
          <a:xfrm>
            <a:off x="8327788" y="626113"/>
            <a:ext cx="382244" cy="38224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 name="Google Shape;230;p9"/>
          <p:cNvGrpSpPr/>
          <p:nvPr/>
        </p:nvGrpSpPr>
        <p:grpSpPr>
          <a:xfrm>
            <a:off x="154025" y="438904"/>
            <a:ext cx="508851" cy="478711"/>
            <a:chOff x="5972700" y="2330200"/>
            <a:chExt cx="411625" cy="387275"/>
          </a:xfrm>
        </p:grpSpPr>
        <p:sp>
          <p:nvSpPr>
            <p:cNvPr id="231" name="Google Shape;231;p9"/>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9"/>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 name="Google Shape;233;p9"/>
          <p:cNvSpPr txBox="1">
            <a:spLocks noGrp="1"/>
          </p:cNvSpPr>
          <p:nvPr>
            <p:ph type="body" idx="1"/>
          </p:nvPr>
        </p:nvSpPr>
        <p:spPr>
          <a:xfrm>
            <a:off x="457200" y="4177709"/>
            <a:ext cx="8229600" cy="519600"/>
          </a:xfrm>
          <a:prstGeom prst="rect">
            <a:avLst/>
          </a:prstGeom>
        </p:spPr>
        <p:txBody>
          <a:bodyPr spcFirstLastPara="1" wrap="square" lIns="91425" tIns="91425" rIns="91425" bIns="91425" anchor="t" anchorCtr="0">
            <a:noAutofit/>
          </a:bodyPr>
          <a:lstStyle>
            <a:lvl1pPr marL="457200" lvl="0" indent="-228600" algn="ctr">
              <a:spcBef>
                <a:spcPts val="360"/>
              </a:spcBef>
              <a:spcAft>
                <a:spcPts val="1000"/>
              </a:spcAft>
              <a:buSzPts val="1400"/>
              <a:buNone/>
              <a:defRPr sz="1400"/>
            </a:lvl1pPr>
          </a:lstStyle>
          <a:p>
            <a:endParaRPr/>
          </a:p>
        </p:txBody>
      </p:sp>
      <p:sp>
        <p:nvSpPr>
          <p:cNvPr id="234" name="Google Shape;234;p9"/>
          <p:cNvSpPr/>
          <p:nvPr/>
        </p:nvSpPr>
        <p:spPr>
          <a:xfrm>
            <a:off x="7720375" y="103875"/>
            <a:ext cx="626400" cy="6264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 name="Google Shape;235;p9"/>
          <p:cNvGrpSpPr/>
          <p:nvPr/>
        </p:nvGrpSpPr>
        <p:grpSpPr>
          <a:xfrm>
            <a:off x="7915421" y="229147"/>
            <a:ext cx="236882" cy="375437"/>
            <a:chOff x="6718575" y="2318625"/>
            <a:chExt cx="256950" cy="407375"/>
          </a:xfrm>
        </p:grpSpPr>
        <p:sp>
          <p:nvSpPr>
            <p:cNvPr id="236" name="Google Shape;236;p9"/>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9"/>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9"/>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9"/>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9"/>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9"/>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9"/>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9"/>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 name="Google Shape;244;p9"/>
          <p:cNvSpPr txBox="1">
            <a:spLocks noGrp="1"/>
          </p:cNvSpPr>
          <p:nvPr>
            <p:ph type="sldNum" idx="12"/>
          </p:nvPr>
        </p:nvSpPr>
        <p:spPr>
          <a:xfrm>
            <a:off x="8117984" y="430368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5"/>
        <p:cNvGrpSpPr/>
        <p:nvPr/>
      </p:nvGrpSpPr>
      <p:grpSpPr>
        <a:xfrm>
          <a:off x="0" y="0"/>
          <a:ext cx="0" cy="0"/>
          <a:chOff x="0" y="0"/>
          <a:chExt cx="0" cy="0"/>
        </a:xfrm>
      </p:grpSpPr>
      <p:sp>
        <p:nvSpPr>
          <p:cNvPr id="246" name="Google Shape;246;p10"/>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0"/>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0"/>
          <p:cNvSpPr/>
          <p:nvPr/>
        </p:nvSpPr>
        <p:spPr>
          <a:xfrm>
            <a:off x="217850" y="17125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0"/>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0"/>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0"/>
          <p:cNvSpPr/>
          <p:nvPr/>
        </p:nvSpPr>
        <p:spPr>
          <a:xfrm>
            <a:off x="488128" y="13344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0"/>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0"/>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0"/>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0"/>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0"/>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0"/>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0"/>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0"/>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260;p10"/>
          <p:cNvGrpSpPr/>
          <p:nvPr/>
        </p:nvGrpSpPr>
        <p:grpSpPr>
          <a:xfrm>
            <a:off x="8142375" y="4477573"/>
            <a:ext cx="508851" cy="478711"/>
            <a:chOff x="5972700" y="2330200"/>
            <a:chExt cx="411625" cy="387275"/>
          </a:xfrm>
        </p:grpSpPr>
        <p:sp>
          <p:nvSpPr>
            <p:cNvPr id="261" name="Google Shape;261;p10"/>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0"/>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0"/>
          <p:cNvGrpSpPr/>
          <p:nvPr/>
        </p:nvGrpSpPr>
        <p:grpSpPr>
          <a:xfrm>
            <a:off x="545621" y="382390"/>
            <a:ext cx="398658" cy="631920"/>
            <a:chOff x="6718575" y="2318625"/>
            <a:chExt cx="256950" cy="407375"/>
          </a:xfrm>
        </p:grpSpPr>
        <p:sp>
          <p:nvSpPr>
            <p:cNvPr id="264" name="Google Shape;264;p10"/>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0"/>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0"/>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0"/>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0"/>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0"/>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0"/>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0"/>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 name="Google Shape;272;p10"/>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background">
  <p:cSld name="BLANK_2">
    <p:spTree>
      <p:nvGrpSpPr>
        <p:cNvPr id="1" name="Shape 273"/>
        <p:cNvGrpSpPr/>
        <p:nvPr/>
      </p:nvGrpSpPr>
      <p:grpSpPr>
        <a:xfrm>
          <a:off x="0" y="0"/>
          <a:ext cx="0" cy="0"/>
          <a:chOff x="0" y="0"/>
          <a:chExt cx="0" cy="0"/>
        </a:xfrm>
      </p:grpSpPr>
      <p:sp>
        <p:nvSpPr>
          <p:cNvPr id="274" name="Google Shape;274;p11"/>
          <p:cNvSpPr/>
          <p:nvPr/>
        </p:nvSpPr>
        <p:spPr>
          <a:xfrm>
            <a:off x="0" y="0"/>
            <a:ext cx="9144000" cy="5157300"/>
          </a:xfrm>
          <a:prstGeom prst="frame">
            <a:avLst>
              <a:gd name="adj1" fmla="val 7929"/>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1"/>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p:nvPr/>
        </p:nvSpPr>
        <p:spPr>
          <a:xfrm>
            <a:off x="217850" y="17125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1"/>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1"/>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1"/>
          <p:cNvSpPr/>
          <p:nvPr/>
        </p:nvSpPr>
        <p:spPr>
          <a:xfrm>
            <a:off x="488128" y="13344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1"/>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1"/>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1"/>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1"/>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1"/>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1"/>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 name="Google Shape;288;p11"/>
          <p:cNvGrpSpPr/>
          <p:nvPr/>
        </p:nvGrpSpPr>
        <p:grpSpPr>
          <a:xfrm>
            <a:off x="8142375" y="4477573"/>
            <a:ext cx="508851" cy="478711"/>
            <a:chOff x="5972700" y="2330200"/>
            <a:chExt cx="411625" cy="387275"/>
          </a:xfrm>
        </p:grpSpPr>
        <p:sp>
          <p:nvSpPr>
            <p:cNvPr id="289" name="Google Shape;289;p11"/>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1"/>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 name="Google Shape;291;p11"/>
          <p:cNvGrpSpPr/>
          <p:nvPr/>
        </p:nvGrpSpPr>
        <p:grpSpPr>
          <a:xfrm>
            <a:off x="545621" y="382390"/>
            <a:ext cx="398658" cy="631920"/>
            <a:chOff x="6718575" y="2318625"/>
            <a:chExt cx="256950" cy="407375"/>
          </a:xfrm>
        </p:grpSpPr>
        <p:sp>
          <p:nvSpPr>
            <p:cNvPr id="292" name="Google Shape;292;p11"/>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1"/>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1"/>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1"/>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1"/>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1"/>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1"/>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1"/>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0" name="Google Shape;300;p11"/>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901875" y="1033400"/>
            <a:ext cx="5292300" cy="32673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1pPr>
            <a:lvl2pPr marL="914400" lvl="1"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2pPr>
            <a:lvl3pPr marL="1371600" lvl="2"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3pPr>
            <a:lvl4pPr marL="1828800" lvl="3"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4pPr>
            <a:lvl5pPr marL="2286000" lvl="4"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5pPr>
            <a:lvl6pPr marL="2743200" lvl="5"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6pPr>
            <a:lvl7pPr marL="3200400" lvl="6"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7pPr>
            <a:lvl8pPr marL="3657600" lvl="7"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8pPr>
            <a:lvl9pPr marL="4114800" lvl="8" indent="-355600">
              <a:spcBef>
                <a:spcPts val="1000"/>
              </a:spcBef>
              <a:spcAft>
                <a:spcPts val="1000"/>
              </a:spcAft>
              <a:buClr>
                <a:schemeClr val="dk1"/>
              </a:buClr>
              <a:buSzPts val="2000"/>
              <a:buFont typeface="Lato Light"/>
              <a:buChar char="◦"/>
              <a:defRPr sz="2000">
                <a:solidFill>
                  <a:schemeClr val="dk1"/>
                </a:solidFill>
                <a:latin typeface="Lato Light"/>
                <a:ea typeface="Lato Light"/>
                <a:cs typeface="Lato Light"/>
                <a:sym typeface="Lato Light"/>
              </a:defRPr>
            </a:lvl9pPr>
          </a:lstStyle>
          <a:p>
            <a:endParaRPr/>
          </a:p>
        </p:txBody>
      </p:sp>
      <p:sp>
        <p:nvSpPr>
          <p:cNvPr id="7" name="Google Shape;7;p1"/>
          <p:cNvSpPr txBox="1">
            <a:spLocks noGrp="1"/>
          </p:cNvSpPr>
          <p:nvPr>
            <p:ph type="title"/>
          </p:nvPr>
        </p:nvSpPr>
        <p:spPr>
          <a:xfrm>
            <a:off x="144075" y="559475"/>
            <a:ext cx="2142000" cy="26304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1pPr>
            <a:lvl2pPr lvl="1">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2pPr>
            <a:lvl3pPr lvl="2">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3pPr>
            <a:lvl4pPr lvl="3">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4pPr>
            <a:lvl5pPr lvl="4">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5pPr>
            <a:lvl6pPr lvl="5">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6pPr>
            <a:lvl7pPr lvl="6">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7pPr>
            <a:lvl8pPr lvl="7">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8pPr>
            <a:lvl9pPr lvl="8">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9pPr>
          </a:lstStyle>
          <a:p>
            <a:endParaRPr/>
          </a:p>
        </p:txBody>
      </p:sp>
      <p:sp>
        <p:nvSpPr>
          <p:cNvPr id="8" name="Google Shape;8;p1"/>
          <p:cNvSpPr txBox="1">
            <a:spLocks noGrp="1"/>
          </p:cNvSpPr>
          <p:nvPr>
            <p:ph type="sldNum" idx="12"/>
          </p:nvPr>
        </p:nvSpPr>
        <p:spPr>
          <a:xfrm>
            <a:off x="8117984" y="418063"/>
            <a:ext cx="548700" cy="393600"/>
          </a:xfrm>
          <a:prstGeom prst="rect">
            <a:avLst/>
          </a:prstGeom>
          <a:noFill/>
          <a:ln>
            <a:noFill/>
          </a:ln>
        </p:spPr>
        <p:txBody>
          <a:bodyPr spcFirstLastPara="1" wrap="square" lIns="91425" tIns="91425" rIns="91425" bIns="91425" anchor="ctr" anchorCtr="0">
            <a:noAutofit/>
          </a:bodyPr>
          <a:lstStyle>
            <a:lvl1pPr lvl="0" algn="r">
              <a:buNone/>
              <a:defRPr sz="1200">
                <a:solidFill>
                  <a:schemeClr val="dk2"/>
                </a:solidFill>
                <a:latin typeface="Lato Light"/>
                <a:ea typeface="Lato Light"/>
                <a:cs typeface="Lato Light"/>
                <a:sym typeface="Lato Light"/>
              </a:defRPr>
            </a:lvl1pPr>
            <a:lvl2pPr lvl="1" algn="r">
              <a:buNone/>
              <a:defRPr sz="1200">
                <a:solidFill>
                  <a:schemeClr val="dk2"/>
                </a:solidFill>
                <a:latin typeface="Lato Light"/>
                <a:ea typeface="Lato Light"/>
                <a:cs typeface="Lato Light"/>
                <a:sym typeface="Lato Light"/>
              </a:defRPr>
            </a:lvl2pPr>
            <a:lvl3pPr lvl="2" algn="r">
              <a:buNone/>
              <a:defRPr sz="1200">
                <a:solidFill>
                  <a:schemeClr val="dk2"/>
                </a:solidFill>
                <a:latin typeface="Lato Light"/>
                <a:ea typeface="Lato Light"/>
                <a:cs typeface="Lato Light"/>
                <a:sym typeface="Lato Light"/>
              </a:defRPr>
            </a:lvl3pPr>
            <a:lvl4pPr lvl="3" algn="r">
              <a:buNone/>
              <a:defRPr sz="1200">
                <a:solidFill>
                  <a:schemeClr val="dk2"/>
                </a:solidFill>
                <a:latin typeface="Lato Light"/>
                <a:ea typeface="Lato Light"/>
                <a:cs typeface="Lato Light"/>
                <a:sym typeface="Lato Light"/>
              </a:defRPr>
            </a:lvl4pPr>
            <a:lvl5pPr lvl="4" algn="r">
              <a:buNone/>
              <a:defRPr sz="1200">
                <a:solidFill>
                  <a:schemeClr val="dk2"/>
                </a:solidFill>
                <a:latin typeface="Lato Light"/>
                <a:ea typeface="Lato Light"/>
                <a:cs typeface="Lato Light"/>
                <a:sym typeface="Lato Light"/>
              </a:defRPr>
            </a:lvl5pPr>
            <a:lvl6pPr lvl="5" algn="r">
              <a:buNone/>
              <a:defRPr sz="1200">
                <a:solidFill>
                  <a:schemeClr val="dk2"/>
                </a:solidFill>
                <a:latin typeface="Lato Light"/>
                <a:ea typeface="Lato Light"/>
                <a:cs typeface="Lato Light"/>
                <a:sym typeface="Lato Light"/>
              </a:defRPr>
            </a:lvl6pPr>
            <a:lvl7pPr lvl="6" algn="r">
              <a:buNone/>
              <a:defRPr sz="1200">
                <a:solidFill>
                  <a:schemeClr val="dk2"/>
                </a:solidFill>
                <a:latin typeface="Lato Light"/>
                <a:ea typeface="Lato Light"/>
                <a:cs typeface="Lato Light"/>
                <a:sym typeface="Lato Light"/>
              </a:defRPr>
            </a:lvl7pPr>
            <a:lvl8pPr lvl="7" algn="r">
              <a:buNone/>
              <a:defRPr sz="1200">
                <a:solidFill>
                  <a:schemeClr val="dk2"/>
                </a:solidFill>
                <a:latin typeface="Lato Light"/>
                <a:ea typeface="Lato Light"/>
                <a:cs typeface="Lato Light"/>
                <a:sym typeface="Lato Light"/>
              </a:defRPr>
            </a:lvl8pPr>
            <a:lvl9pPr lvl="8" algn="r">
              <a:buNone/>
              <a:defRPr sz="1200">
                <a:solidFill>
                  <a:schemeClr val="dk2"/>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mbs.meb.gov.tr/"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s://kocaeli.meb.gov.tr/kariyer/"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a:p>
        </p:txBody>
      </p:sp>
      <p:pic>
        <p:nvPicPr>
          <p:cNvPr id="1026" name="Picture 2" descr="C:\Users\SeymaSOYDAS\Desktop\28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Alt Başlık 2">
            <a:extLst>
              <a:ext uri="{FF2B5EF4-FFF2-40B4-BE49-F238E27FC236}">
                <a16:creationId xmlns="" xmlns:a16="http://schemas.microsoft.com/office/drawing/2014/main" id="{61B01E96-94D8-4EF6-87F7-D91ECDC31D63}"/>
              </a:ext>
            </a:extLst>
          </p:cNvPr>
          <p:cNvSpPr txBox="1">
            <a:spLocks/>
          </p:cNvSpPr>
          <p:nvPr/>
        </p:nvSpPr>
        <p:spPr>
          <a:xfrm>
            <a:off x="4355976" y="987574"/>
            <a:ext cx="4945519" cy="1872208"/>
          </a:xfrm>
          <a:prstGeom prst="rect">
            <a:avLst/>
          </a:prstGeom>
        </p:spPr>
        <p:txBody>
          <a:bodyPr lIns="91436" tIns="45718" rIns="91436" bIns="45718"/>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Tx/>
              <a:buNone/>
            </a:pPr>
            <a:endParaRPr lang="tr-TR" sz="1900" b="1" dirty="0">
              <a:solidFill>
                <a:prstClr val="white"/>
              </a:solidFill>
              <a:cs typeface="Calibri" panose="020F0502020204030204" pitchFamily="34" charset="0"/>
            </a:endParaRPr>
          </a:p>
          <a:p>
            <a:pPr marL="0" indent="0">
              <a:spcBef>
                <a:spcPts val="0"/>
              </a:spcBef>
              <a:buClrTx/>
              <a:buNone/>
            </a:pPr>
            <a:r>
              <a:rPr lang="tr-TR" sz="1800" b="1" dirty="0">
                <a:solidFill>
                  <a:prstClr val="white"/>
                </a:solidFill>
                <a:cs typeface="Calibri" panose="020F0502020204030204" pitchFamily="34" charset="0"/>
              </a:rPr>
              <a:t>KOCAELİ İL MİLLİ </a:t>
            </a:r>
            <a:r>
              <a:rPr lang="tr-TR" sz="1800" b="1" dirty="0" smtClean="0">
                <a:solidFill>
                  <a:prstClr val="white"/>
                </a:solidFill>
                <a:cs typeface="Calibri" panose="020F0502020204030204" pitchFamily="34" charset="0"/>
              </a:rPr>
              <a:t>EĞİTİM MÜDÜRLÜĞÜ</a:t>
            </a:r>
          </a:p>
          <a:p>
            <a:pPr marL="0" indent="0">
              <a:spcBef>
                <a:spcPts val="0"/>
              </a:spcBef>
              <a:buClrTx/>
              <a:buNone/>
            </a:pPr>
            <a:endParaRPr lang="tr-TR" sz="1800" b="1" dirty="0">
              <a:solidFill>
                <a:prstClr val="white"/>
              </a:solidFill>
              <a:cs typeface="Calibri" panose="020F0502020204030204" pitchFamily="34" charset="0"/>
            </a:endParaRPr>
          </a:p>
          <a:p>
            <a:pPr marL="0" indent="0">
              <a:spcBef>
                <a:spcPts val="0"/>
              </a:spcBef>
              <a:buClrTx/>
              <a:buNone/>
            </a:pPr>
            <a:endParaRPr lang="tr-TR" sz="1800" b="1" dirty="0" smtClean="0">
              <a:solidFill>
                <a:prstClr val="white"/>
              </a:solidFill>
              <a:cs typeface="Calibri" panose="020F0502020204030204" pitchFamily="34" charset="0"/>
            </a:endParaRPr>
          </a:p>
          <a:p>
            <a:pPr marL="0" indent="0">
              <a:spcBef>
                <a:spcPts val="0"/>
              </a:spcBef>
              <a:buClrTx/>
              <a:buNone/>
            </a:pPr>
            <a:r>
              <a:rPr lang="tr-TR" sz="2600" b="1" dirty="0" smtClean="0">
                <a:solidFill>
                  <a:prstClr val="white"/>
                </a:solidFill>
                <a:cs typeface="Calibri" panose="020F0502020204030204" pitchFamily="34" charset="0"/>
              </a:rPr>
              <a:t>MESLEK SEÇİMİ VE ÖNEMİ</a:t>
            </a:r>
            <a:endParaRPr lang="tr-TR" sz="2600" b="1" dirty="0">
              <a:solidFill>
                <a:prstClr val="white"/>
              </a:solidFill>
              <a:cs typeface="Calibri" panose="020F0502020204030204" pitchFamily="34" charset="0"/>
            </a:endParaRPr>
          </a:p>
          <a:p>
            <a:pPr marL="0" indent="0">
              <a:spcBef>
                <a:spcPts val="0"/>
              </a:spcBef>
              <a:buClrTx/>
              <a:buNone/>
            </a:pPr>
            <a:endParaRPr lang="tr-TR" sz="2000" b="1" dirty="0">
              <a:solidFill>
                <a:prstClr val="black">
                  <a:lumMod val="50000"/>
                </a:prstClr>
              </a:solidFill>
              <a:cs typeface="Calibri" panose="020F0502020204030204" pitchFamily="34" charset="0"/>
            </a:endParaRPr>
          </a:p>
          <a:p>
            <a:pPr marL="0" indent="0">
              <a:spcBef>
                <a:spcPts val="0"/>
              </a:spcBef>
              <a:buClrTx/>
              <a:buNone/>
            </a:pPr>
            <a:endParaRPr lang="en-US" sz="1400" b="1" dirty="0">
              <a:solidFill>
                <a:prstClr val="black"/>
              </a:solidFill>
            </a:endParaRPr>
          </a:p>
        </p:txBody>
      </p:sp>
      <p:cxnSp>
        <p:nvCxnSpPr>
          <p:cNvPr id="5" name="Düz Bağlayıcı 4"/>
          <p:cNvCxnSpPr/>
          <p:nvPr/>
        </p:nvCxnSpPr>
        <p:spPr>
          <a:xfrm>
            <a:off x="4345347" y="1779662"/>
            <a:ext cx="4508111" cy="23922"/>
          </a:xfrm>
          <a:prstGeom prst="line">
            <a:avLst/>
          </a:prstGeom>
          <a:noFill/>
          <a:ln w="6350" cap="flat" cmpd="sng" algn="ctr">
            <a:solidFill>
              <a:sysClr val="windowText" lastClr="000000"/>
            </a:solidFill>
            <a:prstDash val="solid"/>
            <a:miter lim="800000"/>
          </a:ln>
          <a:effectLst/>
        </p:spPr>
      </p:cxnSp>
      <p:pic>
        <p:nvPicPr>
          <p:cNvPr id="6" name="Resim 5">
            <a:extLst>
              <a:ext uri="{FF2B5EF4-FFF2-40B4-BE49-F238E27FC236}">
                <a16:creationId xmlns="" xmlns:a16="http://schemas.microsoft.com/office/drawing/2014/main" id="{25D014F0-82BB-4636-9E14-0317E46E91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3808" y="1491630"/>
            <a:ext cx="1305958" cy="130595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92848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BF15FEC-5265-409C-88F1-5C758958A4A7}"/>
              </a:ext>
            </a:extLst>
          </p:cNvPr>
          <p:cNvSpPr>
            <a:spLocks noGrp="1"/>
          </p:cNvSpPr>
          <p:nvPr>
            <p:ph type="title"/>
          </p:nvPr>
        </p:nvSpPr>
        <p:spPr>
          <a:xfrm>
            <a:off x="2771800" y="614863"/>
            <a:ext cx="5789038" cy="1148179"/>
          </a:xfrm>
        </p:spPr>
        <p:txBody>
          <a:bodyPr/>
          <a:lstStyle/>
          <a:p>
            <a:r>
              <a:rPr lang="tr-TR" b="1" i="1" dirty="0">
                <a:latin typeface="Calibri" panose="020F0502020204030204" pitchFamily="34" charset="0"/>
                <a:cs typeface="Calibri" panose="020F0502020204030204" pitchFamily="34" charset="0"/>
              </a:rPr>
              <a:t/>
            </a:r>
            <a:br>
              <a:rPr lang="tr-TR" b="1" i="1" dirty="0">
                <a:latin typeface="Calibri" panose="020F0502020204030204" pitchFamily="34" charset="0"/>
                <a:cs typeface="Calibri" panose="020F0502020204030204" pitchFamily="34" charset="0"/>
              </a:rPr>
            </a:br>
            <a:r>
              <a:rPr lang="tr-TR" b="1" i="1" dirty="0">
                <a:latin typeface="Calibri" panose="020F0502020204030204" pitchFamily="34" charset="0"/>
                <a:cs typeface="Calibri" panose="020F0502020204030204" pitchFamily="34" charset="0"/>
              </a:rPr>
              <a:t/>
            </a:r>
            <a:br>
              <a:rPr lang="tr-TR" b="1" i="1" dirty="0">
                <a:latin typeface="Calibri" panose="020F0502020204030204" pitchFamily="34" charset="0"/>
                <a:cs typeface="Calibri" panose="020F0502020204030204" pitchFamily="34" charset="0"/>
              </a:rPr>
            </a:br>
            <a:r>
              <a:rPr lang="tr-TR" sz="1800" b="1" i="1" dirty="0">
                <a:solidFill>
                  <a:schemeClr val="accent4">
                    <a:lumMod val="50000"/>
                  </a:schemeClr>
                </a:solidFill>
                <a:latin typeface="Calibri" panose="020F0502020204030204" pitchFamily="34" charset="0"/>
                <a:cs typeface="Calibri" panose="020F0502020204030204" pitchFamily="34" charset="0"/>
              </a:rPr>
              <a:t>Bir meslek seçtikten sonra değiştirmem mümkün değil!</a:t>
            </a:r>
            <a:r>
              <a:rPr lang="tr-TR" sz="1800" i="1" dirty="0">
                <a:solidFill>
                  <a:schemeClr val="accent4">
                    <a:lumMod val="50000"/>
                  </a:schemeClr>
                </a:solidFill>
                <a:latin typeface="Calibri" panose="020F0502020204030204" pitchFamily="34" charset="0"/>
                <a:cs typeface="Calibri" panose="020F0502020204030204" pitchFamily="34" charset="0"/>
              </a:rPr>
              <a:t/>
            </a:r>
            <a:br>
              <a:rPr lang="tr-TR" sz="1800" i="1" dirty="0">
                <a:solidFill>
                  <a:schemeClr val="accent4">
                    <a:lumMod val="50000"/>
                  </a:schemeClr>
                </a:solidFill>
                <a:latin typeface="Calibri" panose="020F0502020204030204" pitchFamily="34" charset="0"/>
                <a:cs typeface="Calibri" panose="020F0502020204030204" pitchFamily="34" charset="0"/>
              </a:rPr>
            </a:br>
            <a:endParaRPr lang="tr-TR" sz="1800" dirty="0">
              <a:solidFill>
                <a:schemeClr val="accent4">
                  <a:lumMod val="50000"/>
                </a:schemeClr>
              </a:solidFill>
              <a:latin typeface="Calibri" panose="020F0502020204030204" pitchFamily="34" charset="0"/>
              <a:cs typeface="Calibri" panose="020F0502020204030204" pitchFamily="34" charset="0"/>
            </a:endParaRPr>
          </a:p>
        </p:txBody>
      </p:sp>
      <p:sp>
        <p:nvSpPr>
          <p:cNvPr id="3" name="Metin Yer Tutucusu 2">
            <a:extLst>
              <a:ext uri="{FF2B5EF4-FFF2-40B4-BE49-F238E27FC236}">
                <a16:creationId xmlns:a16="http://schemas.microsoft.com/office/drawing/2014/main" xmlns="" id="{506A334F-637D-464F-BAA0-16D2689CA78D}"/>
              </a:ext>
            </a:extLst>
          </p:cNvPr>
          <p:cNvSpPr>
            <a:spLocks noGrp="1"/>
          </p:cNvSpPr>
          <p:nvPr>
            <p:ph type="body" idx="1"/>
          </p:nvPr>
        </p:nvSpPr>
        <p:spPr>
          <a:xfrm>
            <a:off x="2189609" y="2152373"/>
            <a:ext cx="2398598" cy="2376264"/>
          </a:xfrm>
        </p:spPr>
        <p:txBody>
          <a:bodyPr/>
          <a:lstStyle/>
          <a:p>
            <a:r>
              <a:rPr lang="tr-TR" sz="1600" dirty="0">
                <a:latin typeface="Calibri" panose="020F0502020204030204" pitchFamily="34" charset="0"/>
                <a:cs typeface="Calibri" panose="020F0502020204030204" pitchFamily="34" charset="0"/>
              </a:rPr>
              <a:t>Öğrenme yaşam boyu devam eder.</a:t>
            </a:r>
          </a:p>
          <a:p>
            <a:endParaRPr lang="tr-TR" dirty="0">
              <a:latin typeface="Calibri" panose="020F0502020204030204" pitchFamily="34" charset="0"/>
              <a:cs typeface="Calibri" panose="020F0502020204030204" pitchFamily="34" charset="0"/>
            </a:endParaRPr>
          </a:p>
          <a:p>
            <a:endParaRPr lang="tr-TR" dirty="0">
              <a:latin typeface="Calibri" panose="020F0502020204030204" pitchFamily="34" charset="0"/>
              <a:cs typeface="Calibri" panose="020F0502020204030204" pitchFamily="34" charset="0"/>
            </a:endParaRPr>
          </a:p>
          <a:p>
            <a:endParaRPr lang="tr-TR" dirty="0">
              <a:latin typeface="Calibri" panose="020F0502020204030204" pitchFamily="34" charset="0"/>
              <a:cs typeface="Calibri" panose="020F0502020204030204" pitchFamily="34" charset="0"/>
            </a:endParaRPr>
          </a:p>
        </p:txBody>
      </p:sp>
      <p:sp>
        <p:nvSpPr>
          <p:cNvPr id="4" name="Metin Yer Tutucusu 3">
            <a:extLst>
              <a:ext uri="{FF2B5EF4-FFF2-40B4-BE49-F238E27FC236}">
                <a16:creationId xmlns:a16="http://schemas.microsoft.com/office/drawing/2014/main" xmlns="" id="{FA4AD3F8-7546-4ABE-BC79-8BB12390E87E}"/>
              </a:ext>
            </a:extLst>
          </p:cNvPr>
          <p:cNvSpPr>
            <a:spLocks noGrp="1"/>
          </p:cNvSpPr>
          <p:nvPr>
            <p:ph type="body" idx="2"/>
          </p:nvPr>
        </p:nvSpPr>
        <p:spPr>
          <a:xfrm>
            <a:off x="4315885" y="2030497"/>
            <a:ext cx="2184621" cy="2016224"/>
          </a:xfrm>
        </p:spPr>
        <p:txBody>
          <a:bodyPr/>
          <a:lstStyle/>
          <a:p>
            <a:r>
              <a:rPr lang="tr-TR" sz="1600" dirty="0">
                <a:latin typeface="Calibri" panose="020F0502020204030204" pitchFamily="34" charset="0"/>
                <a:cs typeface="Calibri" panose="020F0502020204030204" pitchFamily="34" charset="0"/>
              </a:rPr>
              <a:t>Farklı gelişim olanaklarıyla karşılaşılabilir.</a:t>
            </a:r>
          </a:p>
          <a:p>
            <a:endParaRPr lang="tr-TR" dirty="0">
              <a:latin typeface="Calibri" panose="020F0502020204030204" pitchFamily="34" charset="0"/>
              <a:cs typeface="Calibri" panose="020F0502020204030204" pitchFamily="34" charset="0"/>
            </a:endParaRPr>
          </a:p>
        </p:txBody>
      </p:sp>
      <p:sp>
        <p:nvSpPr>
          <p:cNvPr id="5" name="Metin Yer Tutucusu 4">
            <a:extLst>
              <a:ext uri="{FF2B5EF4-FFF2-40B4-BE49-F238E27FC236}">
                <a16:creationId xmlns:a16="http://schemas.microsoft.com/office/drawing/2014/main" xmlns="" id="{89997D7F-800B-4405-BD86-A672E0479EC9}"/>
              </a:ext>
            </a:extLst>
          </p:cNvPr>
          <p:cNvSpPr>
            <a:spLocks noGrp="1"/>
          </p:cNvSpPr>
          <p:nvPr>
            <p:ph type="body" idx="3"/>
          </p:nvPr>
        </p:nvSpPr>
        <p:spPr>
          <a:xfrm>
            <a:off x="6228184" y="2030497"/>
            <a:ext cx="2751979" cy="2244372"/>
          </a:xfrm>
        </p:spPr>
        <p:txBody>
          <a:bodyPr/>
          <a:lstStyle/>
          <a:p>
            <a:r>
              <a:rPr lang="tr-TR" sz="1600" dirty="0">
                <a:latin typeface="Calibri" panose="020F0502020204030204" pitchFamily="34" charset="0"/>
                <a:cs typeface="Calibri" panose="020F0502020204030204" pitchFamily="34" charset="0"/>
              </a:rPr>
              <a:t>İlgi ve yeteneklerin yaşam boyu değerlendirilmesi.</a:t>
            </a:r>
          </a:p>
          <a:p>
            <a:endParaRPr lang="tr-TR" dirty="0">
              <a:latin typeface="Calibri" panose="020F0502020204030204" pitchFamily="34" charset="0"/>
              <a:cs typeface="Calibri" panose="020F0502020204030204" pitchFamily="34" charset="0"/>
            </a:endParaRPr>
          </a:p>
        </p:txBody>
      </p:sp>
      <p:sp>
        <p:nvSpPr>
          <p:cNvPr id="6" name="Slayt Numarası Yer Tutucusu 5">
            <a:extLst>
              <a:ext uri="{FF2B5EF4-FFF2-40B4-BE49-F238E27FC236}">
                <a16:creationId xmlns:a16="http://schemas.microsoft.com/office/drawing/2014/main" xmlns="" id="{EC9EE428-977C-45E9-BCF0-3ADF8E9820D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944348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ED92073-4D6A-477B-BD2C-33E27EDE6BDF}"/>
              </a:ext>
            </a:extLst>
          </p:cNvPr>
          <p:cNvSpPr>
            <a:spLocks noGrp="1"/>
          </p:cNvSpPr>
          <p:nvPr>
            <p:ph type="title"/>
          </p:nvPr>
        </p:nvSpPr>
        <p:spPr>
          <a:xfrm>
            <a:off x="2683000" y="649394"/>
            <a:ext cx="6137472" cy="932155"/>
          </a:xfrm>
        </p:spPr>
        <p:txBody>
          <a:bodyPr/>
          <a:lstStyle/>
          <a:p>
            <a:r>
              <a:rPr lang="tr-TR" sz="1800" b="1" i="1" dirty="0">
                <a:solidFill>
                  <a:schemeClr val="accent4">
                    <a:lumMod val="50000"/>
                  </a:schemeClr>
                </a:solidFill>
                <a:latin typeface="Calibri" panose="020F0502020204030204" pitchFamily="34" charset="0"/>
                <a:cs typeface="Calibri" panose="020F0502020204030204" pitchFamily="34" charset="0"/>
              </a:rPr>
              <a:t>Herhangi bir lise /üniversiteye bir girsem gerisi kolay</a:t>
            </a:r>
            <a:endParaRPr lang="tr-TR" sz="1800" dirty="0">
              <a:solidFill>
                <a:schemeClr val="accent4">
                  <a:lumMod val="50000"/>
                </a:schemeClr>
              </a:solidFill>
              <a:latin typeface="Calibri" panose="020F0502020204030204" pitchFamily="34" charset="0"/>
              <a:cs typeface="Calibri" panose="020F0502020204030204" pitchFamily="34" charset="0"/>
            </a:endParaRPr>
          </a:p>
        </p:txBody>
      </p:sp>
      <p:sp>
        <p:nvSpPr>
          <p:cNvPr id="3" name="Metin Yer Tutucusu 2">
            <a:extLst>
              <a:ext uri="{FF2B5EF4-FFF2-40B4-BE49-F238E27FC236}">
                <a16:creationId xmlns:a16="http://schemas.microsoft.com/office/drawing/2014/main" xmlns="" id="{5D195F02-FEAF-41B2-B8CC-B00EF525A094}"/>
              </a:ext>
            </a:extLst>
          </p:cNvPr>
          <p:cNvSpPr>
            <a:spLocks noGrp="1"/>
          </p:cNvSpPr>
          <p:nvPr>
            <p:ph type="body" idx="1"/>
          </p:nvPr>
        </p:nvSpPr>
        <p:spPr>
          <a:xfrm>
            <a:off x="2298800" y="1643859"/>
            <a:ext cx="1954114" cy="2172364"/>
          </a:xfrm>
        </p:spPr>
        <p:txBody>
          <a:bodyPr/>
          <a:lstStyle/>
          <a:p>
            <a:r>
              <a:rPr lang="tr-TR" sz="1600" dirty="0">
                <a:latin typeface="Calibri" panose="020F0502020204030204" pitchFamily="34" charset="0"/>
                <a:cs typeface="Calibri" panose="020F0502020204030204" pitchFamily="34" charset="0"/>
              </a:rPr>
              <a:t>«Hangisini kazanırsam!»</a:t>
            </a:r>
          </a:p>
          <a:p>
            <a:endParaRPr lang="tr-TR" dirty="0">
              <a:latin typeface="Calibri" panose="020F0502020204030204" pitchFamily="34" charset="0"/>
              <a:cs typeface="Calibri" panose="020F0502020204030204" pitchFamily="34" charset="0"/>
            </a:endParaRPr>
          </a:p>
          <a:p>
            <a:endParaRPr lang="tr-TR" dirty="0">
              <a:latin typeface="Calibri" panose="020F0502020204030204" pitchFamily="34" charset="0"/>
              <a:cs typeface="Calibri" panose="020F0502020204030204" pitchFamily="34" charset="0"/>
            </a:endParaRPr>
          </a:p>
          <a:p>
            <a:endParaRPr lang="tr-TR" dirty="0">
              <a:latin typeface="Calibri" panose="020F0502020204030204" pitchFamily="34" charset="0"/>
              <a:cs typeface="Calibri" panose="020F0502020204030204" pitchFamily="34" charset="0"/>
            </a:endParaRPr>
          </a:p>
        </p:txBody>
      </p:sp>
      <p:sp>
        <p:nvSpPr>
          <p:cNvPr id="4" name="Metin Yer Tutucusu 3">
            <a:extLst>
              <a:ext uri="{FF2B5EF4-FFF2-40B4-BE49-F238E27FC236}">
                <a16:creationId xmlns:a16="http://schemas.microsoft.com/office/drawing/2014/main" xmlns="" id="{15CCC444-AFE1-4E31-9618-4DCC92AD69D0}"/>
              </a:ext>
            </a:extLst>
          </p:cNvPr>
          <p:cNvSpPr>
            <a:spLocks noGrp="1"/>
          </p:cNvSpPr>
          <p:nvPr>
            <p:ph type="body" idx="2"/>
          </p:nvPr>
        </p:nvSpPr>
        <p:spPr>
          <a:xfrm>
            <a:off x="3851920" y="1632683"/>
            <a:ext cx="2592288" cy="2172364"/>
          </a:xfrm>
        </p:spPr>
        <p:txBody>
          <a:bodyPr/>
          <a:lstStyle/>
          <a:p>
            <a:r>
              <a:rPr lang="tr-TR" sz="1600" dirty="0">
                <a:latin typeface="Calibri" panose="020F0502020204030204" pitchFamily="34" charset="0"/>
                <a:cs typeface="Calibri" panose="020F0502020204030204" pitchFamily="34" charset="0"/>
              </a:rPr>
              <a:t>Hayal kırıklığı, verimsizlik, mutsuzluk</a:t>
            </a:r>
          </a:p>
          <a:p>
            <a:endParaRPr lang="tr-TR" dirty="0">
              <a:latin typeface="Calibri" panose="020F0502020204030204" pitchFamily="34" charset="0"/>
              <a:cs typeface="Calibri" panose="020F0502020204030204" pitchFamily="34" charset="0"/>
            </a:endParaRPr>
          </a:p>
        </p:txBody>
      </p:sp>
      <p:sp>
        <p:nvSpPr>
          <p:cNvPr id="5" name="Metin Yer Tutucusu 4">
            <a:extLst>
              <a:ext uri="{FF2B5EF4-FFF2-40B4-BE49-F238E27FC236}">
                <a16:creationId xmlns:a16="http://schemas.microsoft.com/office/drawing/2014/main" xmlns="" id="{498687B3-7DE8-4F45-AE66-806F53903129}"/>
              </a:ext>
            </a:extLst>
          </p:cNvPr>
          <p:cNvSpPr>
            <a:spLocks noGrp="1"/>
          </p:cNvSpPr>
          <p:nvPr>
            <p:ph type="body" idx="3"/>
          </p:nvPr>
        </p:nvSpPr>
        <p:spPr>
          <a:xfrm>
            <a:off x="5868144" y="1608530"/>
            <a:ext cx="3096344" cy="2172364"/>
          </a:xfrm>
        </p:spPr>
        <p:txBody>
          <a:bodyPr/>
          <a:lstStyle/>
          <a:p>
            <a:r>
              <a:rPr lang="tr-TR" sz="1600" dirty="0">
                <a:latin typeface="Calibri" panose="020F0502020204030204" pitchFamily="34" charset="0"/>
                <a:cs typeface="Calibri" panose="020F0502020204030204" pitchFamily="34" charset="0"/>
              </a:rPr>
              <a:t>Lise ve üniversite seçimi ilgi ve yetenekler odağında olmalı.</a:t>
            </a:r>
          </a:p>
          <a:p>
            <a:endParaRPr lang="tr-TR" dirty="0">
              <a:latin typeface="Calibri" panose="020F0502020204030204" pitchFamily="34" charset="0"/>
              <a:cs typeface="Calibri" panose="020F0502020204030204" pitchFamily="34" charset="0"/>
            </a:endParaRPr>
          </a:p>
        </p:txBody>
      </p:sp>
      <p:sp>
        <p:nvSpPr>
          <p:cNvPr id="6" name="Slayt Numarası Yer Tutucusu 5">
            <a:extLst>
              <a:ext uri="{FF2B5EF4-FFF2-40B4-BE49-F238E27FC236}">
                <a16:creationId xmlns:a16="http://schemas.microsoft.com/office/drawing/2014/main" xmlns="" id="{B19043C5-ECE4-4AFA-B819-A7F858EE9B7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pic>
        <p:nvPicPr>
          <p:cNvPr id="7" name="Picture 2" descr="yanlış lise seçimi ile ilgili görsel sonucu">
            <a:extLst>
              <a:ext uri="{FF2B5EF4-FFF2-40B4-BE49-F238E27FC236}">
                <a16:creationId xmlns:a16="http://schemas.microsoft.com/office/drawing/2014/main" xmlns="" id="{15E14195-5EFF-4482-9F32-E1D0A6E864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2931790"/>
            <a:ext cx="4896544" cy="174651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793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1B092CB-3FD6-4A38-A050-3C052EEEB132}"/>
              </a:ext>
            </a:extLst>
          </p:cNvPr>
          <p:cNvSpPr>
            <a:spLocks noGrp="1"/>
          </p:cNvSpPr>
          <p:nvPr>
            <p:ph type="title"/>
          </p:nvPr>
        </p:nvSpPr>
        <p:spPr>
          <a:xfrm flipH="1">
            <a:off x="2484076" y="868115"/>
            <a:ext cx="6163954" cy="1076171"/>
          </a:xfrm>
        </p:spPr>
        <p:txBody>
          <a:bodyPr/>
          <a:lstStyle/>
          <a:p>
            <a:r>
              <a:rPr lang="tr-TR" sz="1800" b="1" i="1" dirty="0">
                <a:solidFill>
                  <a:schemeClr val="accent4">
                    <a:lumMod val="50000"/>
                  </a:schemeClr>
                </a:solidFill>
                <a:latin typeface="Calibri" panose="020F0502020204030204" pitchFamily="34" charset="0"/>
                <a:cs typeface="Calibri" panose="020F0502020204030204" pitchFamily="34" charset="0"/>
              </a:rPr>
              <a:t>İnsan ancak dört yıllık bir üniversite eğitimi görürse güvenceli ve saygın bir meslek edinebilir</a:t>
            </a:r>
            <a:endParaRPr lang="tr-TR" sz="1800" dirty="0">
              <a:solidFill>
                <a:schemeClr val="accent4">
                  <a:lumMod val="50000"/>
                </a:schemeClr>
              </a:solidFill>
              <a:latin typeface="Calibri" panose="020F0502020204030204" pitchFamily="34" charset="0"/>
              <a:cs typeface="Calibri" panose="020F0502020204030204" pitchFamily="34" charset="0"/>
            </a:endParaRPr>
          </a:p>
        </p:txBody>
      </p:sp>
      <p:sp>
        <p:nvSpPr>
          <p:cNvPr id="3" name="Metin Yer Tutucusu 2">
            <a:extLst>
              <a:ext uri="{FF2B5EF4-FFF2-40B4-BE49-F238E27FC236}">
                <a16:creationId xmlns:a16="http://schemas.microsoft.com/office/drawing/2014/main" xmlns="" id="{EB14ED2E-09D9-4618-BE17-8820C0619D75}"/>
              </a:ext>
            </a:extLst>
          </p:cNvPr>
          <p:cNvSpPr>
            <a:spLocks noGrp="1"/>
          </p:cNvSpPr>
          <p:nvPr>
            <p:ph type="body" idx="1"/>
          </p:nvPr>
        </p:nvSpPr>
        <p:spPr>
          <a:xfrm>
            <a:off x="2484076" y="1993744"/>
            <a:ext cx="2578572" cy="2100356"/>
          </a:xfrm>
        </p:spPr>
        <p:txBody>
          <a:bodyPr/>
          <a:lstStyle/>
          <a:p>
            <a:pPr marL="0" indent="0">
              <a:buNone/>
            </a:pPr>
            <a:endParaRPr lang="tr-TR" i="1" dirty="0">
              <a:latin typeface="Calibri" panose="020F0502020204030204" pitchFamily="34" charset="0"/>
              <a:cs typeface="Calibri" panose="020F0502020204030204" pitchFamily="34" charset="0"/>
            </a:endParaRPr>
          </a:p>
          <a:p>
            <a:pPr marL="285750" indent="-285750"/>
            <a:r>
              <a:rPr lang="tr-TR" sz="1600" i="1" dirty="0">
                <a:latin typeface="Calibri" panose="020F0502020204030204" pitchFamily="34" charset="0"/>
                <a:cs typeface="Calibri" panose="020F0502020204030204" pitchFamily="34" charset="0"/>
              </a:rPr>
              <a:t>4 yıllık üniversite okumalıyım</a:t>
            </a:r>
          </a:p>
          <a:p>
            <a:pPr marL="0" indent="0">
              <a:buNone/>
            </a:pPr>
            <a:endParaRPr lang="tr-TR" i="1" dirty="0">
              <a:latin typeface="Calibri" panose="020F0502020204030204" pitchFamily="34" charset="0"/>
              <a:cs typeface="Calibri" panose="020F0502020204030204" pitchFamily="34" charset="0"/>
            </a:endParaRPr>
          </a:p>
          <a:p>
            <a:endParaRPr lang="tr-TR" dirty="0">
              <a:latin typeface="Calibri" panose="020F0502020204030204" pitchFamily="34" charset="0"/>
              <a:cs typeface="Calibri" panose="020F0502020204030204" pitchFamily="34" charset="0"/>
            </a:endParaRPr>
          </a:p>
        </p:txBody>
      </p:sp>
      <p:sp>
        <p:nvSpPr>
          <p:cNvPr id="4" name="Metin Yer Tutucusu 3">
            <a:extLst>
              <a:ext uri="{FF2B5EF4-FFF2-40B4-BE49-F238E27FC236}">
                <a16:creationId xmlns:a16="http://schemas.microsoft.com/office/drawing/2014/main" xmlns="" id="{5ED96365-BE47-458D-BFAC-24B3B3CF7705}"/>
              </a:ext>
            </a:extLst>
          </p:cNvPr>
          <p:cNvSpPr>
            <a:spLocks noGrp="1"/>
          </p:cNvSpPr>
          <p:nvPr>
            <p:ph type="body" idx="2"/>
          </p:nvPr>
        </p:nvSpPr>
        <p:spPr>
          <a:xfrm>
            <a:off x="2268052" y="3093380"/>
            <a:ext cx="2578572" cy="2100356"/>
          </a:xfrm>
        </p:spPr>
        <p:txBody>
          <a:bodyPr/>
          <a:lstStyle/>
          <a:p>
            <a:endParaRPr lang="tr-TR" i="1" dirty="0">
              <a:latin typeface="Calibri" panose="020F0502020204030204" pitchFamily="34" charset="0"/>
              <a:cs typeface="Calibri" panose="020F0502020204030204" pitchFamily="34" charset="0"/>
            </a:endParaRPr>
          </a:p>
          <a:p>
            <a:r>
              <a:rPr lang="tr-TR" sz="1600" i="1" dirty="0">
                <a:latin typeface="Calibri" panose="020F0502020204030204" pitchFamily="34" charset="0"/>
                <a:cs typeface="Calibri" panose="020F0502020204030204" pitchFamily="34" charset="0"/>
              </a:rPr>
              <a:t>Kendini geliştirmek önemlidir.</a:t>
            </a:r>
            <a:endParaRPr lang="tr-TR" sz="1600" dirty="0">
              <a:latin typeface="Calibri" panose="020F0502020204030204" pitchFamily="34" charset="0"/>
              <a:cs typeface="Calibri" panose="020F0502020204030204" pitchFamily="34" charset="0"/>
            </a:endParaRPr>
          </a:p>
          <a:p>
            <a:endParaRPr lang="tr-TR" dirty="0">
              <a:latin typeface="Calibri" panose="020F0502020204030204" pitchFamily="34" charset="0"/>
              <a:cs typeface="Calibri" panose="020F0502020204030204" pitchFamily="34" charset="0"/>
            </a:endParaRPr>
          </a:p>
        </p:txBody>
      </p:sp>
      <p:sp>
        <p:nvSpPr>
          <p:cNvPr id="6" name="Slayt Numarası Yer Tutucusu 5">
            <a:extLst>
              <a:ext uri="{FF2B5EF4-FFF2-40B4-BE49-F238E27FC236}">
                <a16:creationId xmlns:a16="http://schemas.microsoft.com/office/drawing/2014/main" xmlns="" id="{E7BD11DE-0493-4C16-B1D8-79864A1BBEB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pic>
        <p:nvPicPr>
          <p:cNvPr id="7" name="Picture 2" descr="MESLEK SEÇİMİ ile ilgili görsel sonucu">
            <a:extLst>
              <a:ext uri="{FF2B5EF4-FFF2-40B4-BE49-F238E27FC236}">
                <a16:creationId xmlns:a16="http://schemas.microsoft.com/office/drawing/2014/main" xmlns="" id="{46775D0C-0892-448B-9A89-E58F566371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1" y="2000738"/>
            <a:ext cx="2160240" cy="1936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183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C9FBFBE-045A-4969-93DE-81C796907317}"/>
              </a:ext>
            </a:extLst>
          </p:cNvPr>
          <p:cNvSpPr>
            <a:spLocks noGrp="1"/>
          </p:cNvSpPr>
          <p:nvPr>
            <p:ph type="title"/>
          </p:nvPr>
        </p:nvSpPr>
        <p:spPr>
          <a:xfrm>
            <a:off x="2683000" y="627534"/>
            <a:ext cx="6137472" cy="1512168"/>
          </a:xfrm>
        </p:spPr>
        <p:txBody>
          <a:bodyPr/>
          <a:lstStyle/>
          <a:p>
            <a:r>
              <a:rPr lang="tr-TR" sz="1800" b="1" i="1" dirty="0">
                <a:solidFill>
                  <a:schemeClr val="accent4">
                    <a:lumMod val="50000"/>
                  </a:schemeClr>
                </a:solidFill>
                <a:latin typeface="Calibri" panose="020F0502020204030204" pitchFamily="34" charset="0"/>
                <a:cs typeface="Calibri" panose="020F0502020204030204" pitchFamily="34" charset="0"/>
              </a:rPr>
              <a:t>İyi bir lise veya iyi bir üniversite olsun da, gerisi önemli değil</a:t>
            </a:r>
            <a:r>
              <a:rPr lang="tr-TR" b="1" i="1" dirty="0">
                <a:latin typeface="Calibri" panose="020F0502020204030204" pitchFamily="34" charset="0"/>
                <a:cs typeface="Calibri" panose="020F0502020204030204" pitchFamily="34" charset="0"/>
              </a:rPr>
              <a:t/>
            </a:r>
            <a:br>
              <a:rPr lang="tr-TR" b="1" i="1" dirty="0">
                <a:latin typeface="Calibri" panose="020F0502020204030204" pitchFamily="34" charset="0"/>
                <a:cs typeface="Calibri" panose="020F0502020204030204" pitchFamily="34" charset="0"/>
              </a:rPr>
            </a:br>
            <a:endParaRPr lang="tr-TR" dirty="0">
              <a:latin typeface="Calibri" panose="020F0502020204030204" pitchFamily="34" charset="0"/>
              <a:cs typeface="Calibri" panose="020F0502020204030204" pitchFamily="34" charset="0"/>
            </a:endParaRPr>
          </a:p>
        </p:txBody>
      </p:sp>
      <p:sp>
        <p:nvSpPr>
          <p:cNvPr id="3" name="Metin Yer Tutucusu 2">
            <a:extLst>
              <a:ext uri="{FF2B5EF4-FFF2-40B4-BE49-F238E27FC236}">
                <a16:creationId xmlns:a16="http://schemas.microsoft.com/office/drawing/2014/main" xmlns="" id="{CD3BE78E-9C0B-4010-9B73-127991D7280F}"/>
              </a:ext>
            </a:extLst>
          </p:cNvPr>
          <p:cNvSpPr>
            <a:spLocks noGrp="1"/>
          </p:cNvSpPr>
          <p:nvPr>
            <p:ph type="body" idx="1"/>
          </p:nvPr>
        </p:nvSpPr>
        <p:spPr>
          <a:xfrm>
            <a:off x="2627784" y="1959525"/>
            <a:ext cx="2952328" cy="2172364"/>
          </a:xfrm>
        </p:spPr>
        <p:txBody>
          <a:bodyPr/>
          <a:lstStyle/>
          <a:p>
            <a:pPr marL="285750" indent="-285750"/>
            <a:r>
              <a:rPr lang="tr-TR" sz="1600" dirty="0">
                <a:latin typeface="Calibri" panose="020F0502020204030204" pitchFamily="34" charset="0"/>
                <a:cs typeface="Calibri" panose="020F0502020204030204" pitchFamily="34" charset="0"/>
              </a:rPr>
              <a:t>Üniversite öğrencilerinin büyük bir kısmı bölümünden memnun değil</a:t>
            </a:r>
          </a:p>
          <a:p>
            <a:pPr marL="0" indent="0">
              <a:buNone/>
            </a:pPr>
            <a:endParaRPr lang="tr-TR" dirty="0">
              <a:latin typeface="Calibri" panose="020F0502020204030204" pitchFamily="34" charset="0"/>
              <a:cs typeface="Calibri" panose="020F0502020204030204" pitchFamily="34" charset="0"/>
            </a:endParaRPr>
          </a:p>
          <a:p>
            <a:endParaRPr lang="tr-TR" dirty="0">
              <a:latin typeface="Calibri" panose="020F0502020204030204" pitchFamily="34" charset="0"/>
              <a:cs typeface="Calibri" panose="020F0502020204030204" pitchFamily="34" charset="0"/>
            </a:endParaRPr>
          </a:p>
        </p:txBody>
      </p:sp>
      <p:sp>
        <p:nvSpPr>
          <p:cNvPr id="4" name="Metin Yer Tutucusu 3">
            <a:extLst>
              <a:ext uri="{FF2B5EF4-FFF2-40B4-BE49-F238E27FC236}">
                <a16:creationId xmlns:a16="http://schemas.microsoft.com/office/drawing/2014/main" xmlns="" id="{99A7DE7F-544A-4AC2-AE39-7E27177544F9}"/>
              </a:ext>
            </a:extLst>
          </p:cNvPr>
          <p:cNvSpPr>
            <a:spLocks noGrp="1"/>
          </p:cNvSpPr>
          <p:nvPr>
            <p:ph type="body" idx="2"/>
          </p:nvPr>
        </p:nvSpPr>
        <p:spPr>
          <a:xfrm>
            <a:off x="5165656" y="1917617"/>
            <a:ext cx="3366784" cy="2172364"/>
          </a:xfrm>
        </p:spPr>
        <p:txBody>
          <a:bodyPr/>
          <a:lstStyle/>
          <a:p>
            <a:r>
              <a:rPr lang="tr-TR" sz="1600" dirty="0">
                <a:latin typeface="Calibri" panose="020F0502020204030204" pitchFamily="34" charset="0"/>
                <a:cs typeface="Calibri" panose="020F0502020204030204" pitchFamily="34" charset="0"/>
              </a:rPr>
              <a:t>Meslek mensuplarının büyük bir kısmı işini severek yapmıyor.</a:t>
            </a:r>
          </a:p>
          <a:p>
            <a:endParaRPr lang="tr-TR" dirty="0">
              <a:latin typeface="Calibri" panose="020F0502020204030204" pitchFamily="34" charset="0"/>
              <a:cs typeface="Calibri" panose="020F0502020204030204" pitchFamily="34" charset="0"/>
            </a:endParaRPr>
          </a:p>
        </p:txBody>
      </p:sp>
      <p:sp>
        <p:nvSpPr>
          <p:cNvPr id="6" name="Slayt Numarası Yer Tutucusu 5">
            <a:extLst>
              <a:ext uri="{FF2B5EF4-FFF2-40B4-BE49-F238E27FC236}">
                <a16:creationId xmlns:a16="http://schemas.microsoft.com/office/drawing/2014/main" xmlns="" id="{07FC0C56-7451-4612-93E2-877AB75E711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242292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33"/>
          <p:cNvSpPr txBox="1">
            <a:spLocks noGrp="1"/>
          </p:cNvSpPr>
          <p:nvPr>
            <p:ph type="body" idx="1"/>
          </p:nvPr>
        </p:nvSpPr>
        <p:spPr>
          <a:xfrm>
            <a:off x="457200" y="4177709"/>
            <a:ext cx="8229600" cy="519600"/>
          </a:xfrm>
          <a:prstGeom prst="rect">
            <a:avLst/>
          </a:prstGeom>
        </p:spPr>
        <p:txBody>
          <a:bodyPr spcFirstLastPara="1" wrap="square" lIns="91425" tIns="91425" rIns="91425" bIns="91425" anchor="t" anchorCtr="0">
            <a:noAutofit/>
          </a:bodyPr>
          <a:lstStyle/>
          <a:p>
            <a:pPr marL="0" lvl="0" indent="0" algn="ctr" rtl="0">
              <a:spcBef>
                <a:spcPts val="360"/>
              </a:spcBef>
              <a:spcAft>
                <a:spcPts val="1000"/>
              </a:spcAft>
              <a:buNone/>
            </a:pPr>
            <a:endParaRPr dirty="0">
              <a:solidFill>
                <a:srgbClr val="4A5C65"/>
              </a:solidFill>
            </a:endParaRPr>
          </a:p>
        </p:txBody>
      </p:sp>
      <p:sp>
        <p:nvSpPr>
          <p:cNvPr id="556" name="Google Shape;556;p33"/>
          <p:cNvSpPr txBox="1">
            <a:spLocks noGrp="1"/>
          </p:cNvSpPr>
          <p:nvPr>
            <p:ph type="sldNum" idx="12"/>
          </p:nvPr>
        </p:nvSpPr>
        <p:spPr>
          <a:xfrm>
            <a:off x="8117984" y="430368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3" name="Dikdörtgen 2">
            <a:extLst>
              <a:ext uri="{FF2B5EF4-FFF2-40B4-BE49-F238E27FC236}">
                <a16:creationId xmlns:a16="http://schemas.microsoft.com/office/drawing/2014/main" xmlns="" id="{F5D1A897-EA6B-4454-B224-260F762F4DDE}"/>
              </a:ext>
            </a:extLst>
          </p:cNvPr>
          <p:cNvSpPr/>
          <p:nvPr/>
        </p:nvSpPr>
        <p:spPr>
          <a:xfrm>
            <a:off x="683568" y="1346575"/>
            <a:ext cx="7632848" cy="2245487"/>
          </a:xfrm>
          <a:prstGeom prst="rect">
            <a:avLst/>
          </a:prstGeom>
        </p:spPr>
        <p:txBody>
          <a:bodyPr wrap="square">
            <a:spAutoFit/>
          </a:bodyPr>
          <a:lstStyle/>
          <a:p>
            <a:pPr>
              <a:lnSpc>
                <a:spcPct val="110000"/>
              </a:lnSpc>
              <a:buNone/>
              <a:defRPr/>
            </a:pPr>
            <a:r>
              <a:rPr lang="tr-TR"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tr-TR" sz="1600" dirty="0">
                <a:solidFill>
                  <a:schemeClr val="tx1"/>
                </a:solidFill>
                <a:latin typeface="Calibri" panose="020F0502020204030204" pitchFamily="34" charset="0"/>
                <a:cs typeface="Calibri" panose="020F0502020204030204" pitchFamily="34" charset="0"/>
              </a:rPr>
              <a:t>Lise tercihi sizlerin istediğiniz  mesleğe sahip  olabilmeniz   açısından önemli bir basamaktır. Liseden sonra, isterseniz üniversite sınavı ile akademik eğitiminize devam edebilir ya da seçmeyi düşündüğünüz meslekle iş hayatına da atılabilirsiniz. </a:t>
            </a:r>
          </a:p>
          <a:p>
            <a:pPr>
              <a:lnSpc>
                <a:spcPct val="110000"/>
              </a:lnSpc>
              <a:buNone/>
              <a:defRPr/>
            </a:pPr>
            <a:endParaRPr lang="tr-TR" sz="1600" dirty="0">
              <a:solidFill>
                <a:schemeClr val="tx1"/>
              </a:solidFill>
              <a:latin typeface="Calibri" panose="020F0502020204030204" pitchFamily="34" charset="0"/>
              <a:cs typeface="Calibri" panose="020F0502020204030204" pitchFamily="34" charset="0"/>
            </a:endParaRPr>
          </a:p>
          <a:p>
            <a:pPr>
              <a:lnSpc>
                <a:spcPct val="110000"/>
              </a:lnSpc>
              <a:buNone/>
              <a:defRPr/>
            </a:pPr>
            <a:endParaRPr lang="tr-TR" sz="1600" dirty="0">
              <a:solidFill>
                <a:schemeClr val="tx1"/>
              </a:solidFill>
              <a:latin typeface="Calibri" panose="020F0502020204030204" pitchFamily="34" charset="0"/>
              <a:cs typeface="Calibri" panose="020F0502020204030204" pitchFamily="34" charset="0"/>
            </a:endParaRPr>
          </a:p>
          <a:p>
            <a:pPr>
              <a:lnSpc>
                <a:spcPct val="110000"/>
              </a:lnSpc>
              <a:buNone/>
              <a:defRPr/>
            </a:pPr>
            <a:r>
              <a:rPr lang="tr-TR" sz="1600" dirty="0">
                <a:latin typeface="Calibri" panose="020F0502020204030204" pitchFamily="34" charset="0"/>
                <a:cs typeface="Calibri" panose="020F0502020204030204" pitchFamily="34" charset="0"/>
              </a:rPr>
              <a:t>*8. sınıf sonrası  lise eğitimine yönelirken; seçeceğiniz lisenin </a:t>
            </a:r>
            <a:r>
              <a:rPr lang="tr-TR" sz="1600" b="1" dirty="0">
                <a:latin typeface="Calibri" panose="020F0502020204030204" pitchFamily="34" charset="0"/>
                <a:cs typeface="Calibri" panose="020F0502020204030204" pitchFamily="34" charset="0"/>
              </a:rPr>
              <a:t>İLGİ, İSTEK, YETENEK VE  HEDEFLERİNİZE uygunluğunu ve seçeceğiniz lisede / alanda başarılı olup olamayacağınızı değerlendirerek doğru seçimler yapmanız önemlidir.</a:t>
            </a:r>
            <a:endParaRPr lang="tr-TR" sz="1600" dirty="0">
              <a:latin typeface="Calibri" panose="020F0502020204030204" pitchFamily="34" charset="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31"/>
          <p:cNvSpPr/>
          <p:nvPr/>
        </p:nvSpPr>
        <p:spPr>
          <a:xfrm>
            <a:off x="4712774" y="2041064"/>
            <a:ext cx="2811554" cy="1069200"/>
          </a:xfrm>
          <a:prstGeom prst="ellipse">
            <a:avLst/>
          </a:prstGeom>
          <a:solidFill>
            <a:srgbClr val="FFC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TR" sz="1600" b="1" dirty="0">
                <a:solidFill>
                  <a:srgbClr val="4A5C65"/>
                </a:solidFill>
                <a:latin typeface="Calibri" panose="020F0502020204030204" pitchFamily="34" charset="0"/>
                <a:ea typeface="Lato Light"/>
                <a:cs typeface="Calibri" panose="020F0502020204030204" pitchFamily="34" charset="0"/>
                <a:sym typeface="Lato Light"/>
              </a:rPr>
              <a:t>Meslekleri Tanıma</a:t>
            </a:r>
            <a:endParaRPr sz="1600" b="1" dirty="0">
              <a:solidFill>
                <a:srgbClr val="4A5C65"/>
              </a:solidFill>
              <a:latin typeface="Calibri" panose="020F0502020204030204" pitchFamily="34" charset="0"/>
              <a:ea typeface="Lato Light"/>
              <a:cs typeface="Calibri" panose="020F0502020204030204" pitchFamily="34" charset="0"/>
              <a:sym typeface="Lato Light"/>
            </a:endParaRPr>
          </a:p>
        </p:txBody>
      </p:sp>
      <p:sp>
        <p:nvSpPr>
          <p:cNvPr id="530" name="Google Shape;530;p31"/>
          <p:cNvSpPr/>
          <p:nvPr/>
        </p:nvSpPr>
        <p:spPr>
          <a:xfrm>
            <a:off x="4788024" y="3304375"/>
            <a:ext cx="2736304" cy="1069200"/>
          </a:xfrm>
          <a:prstGeom prst="ellipse">
            <a:avLst/>
          </a:pr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TR" sz="1600" b="1" dirty="0">
                <a:solidFill>
                  <a:srgbClr val="4A5C65"/>
                </a:solidFill>
                <a:latin typeface="Calibri" panose="020F0502020204030204" pitchFamily="34" charset="0"/>
                <a:ea typeface="Lato Light"/>
                <a:cs typeface="Calibri" panose="020F0502020204030204" pitchFamily="34" charset="0"/>
                <a:sym typeface="Lato Light"/>
              </a:rPr>
              <a:t>Ortak Noktaları Araştırma</a:t>
            </a:r>
            <a:endParaRPr sz="1600" b="1" dirty="0">
              <a:solidFill>
                <a:srgbClr val="4A5C65"/>
              </a:solidFill>
              <a:latin typeface="Calibri" panose="020F0502020204030204" pitchFamily="34" charset="0"/>
              <a:ea typeface="Lato Light"/>
              <a:cs typeface="Calibri" panose="020F0502020204030204" pitchFamily="34" charset="0"/>
              <a:sym typeface="Lato Light"/>
            </a:endParaRPr>
          </a:p>
        </p:txBody>
      </p:sp>
      <p:sp>
        <p:nvSpPr>
          <p:cNvPr id="531" name="Google Shape;531;p31"/>
          <p:cNvSpPr/>
          <p:nvPr/>
        </p:nvSpPr>
        <p:spPr>
          <a:xfrm>
            <a:off x="4712774" y="769925"/>
            <a:ext cx="2591930" cy="1069200"/>
          </a:xfrm>
          <a:prstGeom prst="ellipse">
            <a:avLst/>
          </a:prstGeom>
          <a:solidFill>
            <a:srgbClr val="92D050"/>
          </a:solidFill>
          <a:ln>
            <a:noFill/>
          </a:ln>
        </p:spPr>
        <p:txBody>
          <a:bodyPr spcFirstLastPara="1" wrap="square" lIns="91425" tIns="91425" rIns="91425" bIns="91425" anchor="ctr" anchorCtr="0">
            <a:noAutofit/>
          </a:bodyPr>
          <a:lstStyle/>
          <a:p>
            <a:pPr lvl="0" algn="ctr"/>
            <a:r>
              <a:rPr lang="tr-TR" altLang="tr-TR" sz="1600" b="1" dirty="0">
                <a:solidFill>
                  <a:schemeClr val="tx1"/>
                </a:solidFill>
                <a:latin typeface="Calibri" panose="020F0502020204030204" pitchFamily="34" charset="0"/>
                <a:cs typeface="Calibri" panose="020F0502020204030204" pitchFamily="34" charset="0"/>
              </a:rPr>
              <a:t>Kendini Tanıma</a:t>
            </a:r>
            <a:endParaRPr sz="1600" b="1" dirty="0">
              <a:solidFill>
                <a:srgbClr val="4A5C65"/>
              </a:solidFill>
              <a:latin typeface="Calibri" panose="020F0502020204030204" pitchFamily="34" charset="0"/>
              <a:ea typeface="Lato Light"/>
              <a:cs typeface="Calibri" panose="020F0502020204030204" pitchFamily="34" charset="0"/>
              <a:sym typeface="Lato Light"/>
            </a:endParaRPr>
          </a:p>
        </p:txBody>
      </p:sp>
      <p:sp>
        <p:nvSpPr>
          <p:cNvPr id="532" name="Google Shape;532;p31"/>
          <p:cNvSpPr txBox="1">
            <a:spLocks noGrp="1"/>
          </p:cNvSpPr>
          <p:nvPr>
            <p:ph type="title"/>
          </p:nvPr>
        </p:nvSpPr>
        <p:spPr>
          <a:xfrm>
            <a:off x="2678754" y="-186082"/>
            <a:ext cx="4845574" cy="855037"/>
          </a:xfrm>
          <a:prstGeom prst="rect">
            <a:avLst/>
          </a:prstGeom>
        </p:spPr>
        <p:txBody>
          <a:bodyPr spcFirstLastPara="1" wrap="square" lIns="91425" tIns="91425" rIns="91425" bIns="91425" anchor="ctr" anchorCtr="0">
            <a:noAutofit/>
          </a:bodyPr>
          <a:lstStyle/>
          <a:p>
            <a:pPr lvl="0"/>
            <a:r>
              <a:rPr lang="tr-TR" altLang="tr-TR" b="1" dirty="0">
                <a:solidFill>
                  <a:srgbClr val="7030A0"/>
                </a:solidFill>
                <a:latin typeface="Calibri" panose="020F0502020204030204" pitchFamily="34" charset="0"/>
                <a:cs typeface="Calibri" panose="020F0502020204030204" pitchFamily="34" charset="0"/>
              </a:rPr>
              <a:t>MESLEĞE YÖNELME ADIMLARI</a:t>
            </a:r>
            <a:endParaRPr dirty="0">
              <a:solidFill>
                <a:srgbClr val="7030A0"/>
              </a:solidFill>
              <a:latin typeface="Calibri" panose="020F0502020204030204" pitchFamily="34" charset="0"/>
              <a:cs typeface="Calibri" panose="020F0502020204030204" pitchFamily="34" charset="0"/>
            </a:endParaRPr>
          </a:p>
        </p:txBody>
      </p:sp>
      <p:sp>
        <p:nvSpPr>
          <p:cNvPr id="537" name="Google Shape;537;p31"/>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Tree>
    <p:extLst>
      <p:ext uri="{BB962C8B-B14F-4D97-AF65-F5344CB8AC3E}">
        <p14:creationId xmlns:p14="http://schemas.microsoft.com/office/powerpoint/2010/main" val="450403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4" name="Google Shape;564;p34"/>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graphicFrame>
        <p:nvGraphicFramePr>
          <p:cNvPr id="6" name="Diyagram 5">
            <a:extLst>
              <a:ext uri="{FF2B5EF4-FFF2-40B4-BE49-F238E27FC236}">
                <a16:creationId xmlns:a16="http://schemas.microsoft.com/office/drawing/2014/main" xmlns="" id="{9D5B4793-FEE5-4899-8392-F6E47556547C}"/>
              </a:ext>
            </a:extLst>
          </p:cNvPr>
          <p:cNvGraphicFramePr/>
          <p:nvPr>
            <p:extLst>
              <p:ext uri="{D42A27DB-BD31-4B8C-83A1-F6EECF244321}">
                <p14:modId xmlns:p14="http://schemas.microsoft.com/office/powerpoint/2010/main" val="3708340720"/>
              </p:ext>
            </p:extLst>
          </p:nvPr>
        </p:nvGraphicFramePr>
        <p:xfrm>
          <a:off x="1524795" y="540279"/>
          <a:ext cx="6094412" cy="4062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Metin kutusu 1">
            <a:extLst>
              <a:ext uri="{FF2B5EF4-FFF2-40B4-BE49-F238E27FC236}">
                <a16:creationId xmlns:a16="http://schemas.microsoft.com/office/drawing/2014/main" xmlns="" id="{9F4CDB5F-7965-4CF3-8EF1-E0B28026F6BC}"/>
              </a:ext>
            </a:extLst>
          </p:cNvPr>
          <p:cNvSpPr txBox="1"/>
          <p:nvPr/>
        </p:nvSpPr>
        <p:spPr>
          <a:xfrm>
            <a:off x="611560" y="1563638"/>
            <a:ext cx="3456384" cy="461665"/>
          </a:xfrm>
          <a:prstGeom prst="rect">
            <a:avLst/>
          </a:prstGeom>
          <a:noFill/>
        </p:spPr>
        <p:txBody>
          <a:bodyPr wrap="square" rtlCol="0">
            <a:spAutoFit/>
          </a:bodyPr>
          <a:lstStyle/>
          <a:p>
            <a:r>
              <a:rPr lang="tr-TR" sz="2400" b="1" dirty="0">
                <a:solidFill>
                  <a:srgbClr val="002060"/>
                </a:solidFill>
                <a:latin typeface="Calibri" panose="020F0502020204030204" pitchFamily="34" charset="0"/>
                <a:cs typeface="Calibri" panose="020F0502020204030204" pitchFamily="34" charset="0"/>
              </a:rPr>
              <a:t>KENDİNİ TANIMA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70" name="Google Shape;570;p35"/>
          <p:cNvSpPr/>
          <p:nvPr/>
        </p:nvSpPr>
        <p:spPr>
          <a:xfrm>
            <a:off x="4732675" y="1188850"/>
            <a:ext cx="1589700" cy="281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dirty="0">
                <a:solidFill>
                  <a:srgbClr val="A6BCC9"/>
                </a:solidFill>
                <a:latin typeface="Roboto Slab Regular"/>
                <a:ea typeface="Roboto Slab Regular"/>
                <a:cs typeface="Roboto Slab Regular"/>
                <a:sym typeface="Roboto Slab Regular"/>
              </a:rPr>
              <a:t>Place your screenshot here</a:t>
            </a:r>
            <a:endParaRPr sz="1000" dirty="0">
              <a:solidFill>
                <a:srgbClr val="A6BCC9"/>
              </a:solidFill>
              <a:latin typeface="Roboto Slab Regular"/>
              <a:ea typeface="Roboto Slab Regular"/>
              <a:cs typeface="Roboto Slab Regular"/>
              <a:sym typeface="Roboto Slab Regular"/>
            </a:endParaRPr>
          </a:p>
        </p:txBody>
      </p:sp>
      <p:sp>
        <p:nvSpPr>
          <p:cNvPr id="571" name="Google Shape;571;p35"/>
          <p:cNvSpPr txBox="1">
            <a:spLocks noGrp="1"/>
          </p:cNvSpPr>
          <p:nvPr>
            <p:ph type="body" idx="4294967295"/>
          </p:nvPr>
        </p:nvSpPr>
        <p:spPr>
          <a:xfrm>
            <a:off x="1882250" y="411175"/>
            <a:ext cx="2181900" cy="43137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 sz="1800" dirty="0"/>
              <a:t>.</a:t>
            </a:r>
            <a:endParaRPr sz="1800" dirty="0"/>
          </a:p>
        </p:txBody>
      </p:sp>
      <p:sp>
        <p:nvSpPr>
          <p:cNvPr id="572" name="Google Shape;572;p35"/>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
        <p:nvSpPr>
          <p:cNvPr id="2" name="Dikdörtgen 1">
            <a:extLst>
              <a:ext uri="{FF2B5EF4-FFF2-40B4-BE49-F238E27FC236}">
                <a16:creationId xmlns:a16="http://schemas.microsoft.com/office/drawing/2014/main" xmlns="" id="{83B3D37A-A2F7-488C-BADD-90A855EE1364}"/>
              </a:ext>
            </a:extLst>
          </p:cNvPr>
          <p:cNvSpPr/>
          <p:nvPr/>
        </p:nvSpPr>
        <p:spPr>
          <a:xfrm>
            <a:off x="1618893" y="332292"/>
            <a:ext cx="6768752" cy="584775"/>
          </a:xfrm>
          <a:prstGeom prst="rect">
            <a:avLst/>
          </a:prstGeom>
        </p:spPr>
        <p:txBody>
          <a:bodyPr wrap="square">
            <a:spAutoFit/>
          </a:bodyPr>
          <a:lstStyle/>
          <a:p>
            <a:r>
              <a:rPr lang="tr-TR" sz="1600" b="1" dirty="0">
                <a:solidFill>
                  <a:schemeClr val="accent5">
                    <a:lumMod val="50000"/>
                  </a:schemeClr>
                </a:solidFill>
                <a:latin typeface="Calibri" panose="020F0502020204030204" pitchFamily="34" charset="0"/>
                <a:cs typeface="Calibri" panose="020F0502020204030204" pitchFamily="34" charset="0"/>
              </a:rPr>
              <a:t>Yetenek, ilgi ve değerlerimizin farkında olmak için kendine şu soruları sorabilirsin:</a:t>
            </a:r>
            <a:endParaRPr lang="tr-TR" sz="1600" dirty="0">
              <a:solidFill>
                <a:schemeClr val="accent5">
                  <a:lumMod val="50000"/>
                </a:schemeClr>
              </a:solidFill>
              <a:latin typeface="Calibri" panose="020F0502020204030204" pitchFamily="34" charset="0"/>
              <a:cs typeface="Calibri" panose="020F0502020204030204" pitchFamily="34" charset="0"/>
            </a:endParaRPr>
          </a:p>
        </p:txBody>
      </p:sp>
      <p:sp>
        <p:nvSpPr>
          <p:cNvPr id="3" name="Dikdörtgen 2">
            <a:extLst>
              <a:ext uri="{FF2B5EF4-FFF2-40B4-BE49-F238E27FC236}">
                <a16:creationId xmlns:a16="http://schemas.microsoft.com/office/drawing/2014/main" xmlns="" id="{DA94CC98-FEF6-44F1-A679-0DDB7381864C}"/>
              </a:ext>
            </a:extLst>
          </p:cNvPr>
          <p:cNvSpPr/>
          <p:nvPr/>
        </p:nvSpPr>
        <p:spPr>
          <a:xfrm>
            <a:off x="1593410" y="988059"/>
            <a:ext cx="5526360" cy="1600438"/>
          </a:xfrm>
          <a:prstGeom prst="rect">
            <a:avLst/>
          </a:prstGeom>
        </p:spPr>
        <p:txBody>
          <a:bodyPr wrap="square">
            <a:spAutoFit/>
          </a:bodyPr>
          <a:lstStyle/>
          <a:p>
            <a:endParaRPr lang="tr-TR" i="1" dirty="0">
              <a:latin typeface="Comic Sans MS" panose="030F0702030302020204" pitchFamily="66" charset="0"/>
            </a:endParaRPr>
          </a:p>
          <a:p>
            <a:endParaRPr lang="tr-TR" i="1" dirty="0">
              <a:latin typeface="Comic Sans MS" panose="030F0702030302020204" pitchFamily="66" charset="0"/>
            </a:endParaRPr>
          </a:p>
          <a:p>
            <a:endParaRPr lang="tr-TR" i="1" dirty="0">
              <a:latin typeface="Comic Sans MS" panose="030F0702030302020204" pitchFamily="66" charset="0"/>
            </a:endParaRPr>
          </a:p>
          <a:p>
            <a:endParaRPr lang="tr-TR" i="1" dirty="0">
              <a:latin typeface="Comic Sans MS" panose="030F0702030302020204" pitchFamily="66" charset="0"/>
            </a:endParaRPr>
          </a:p>
          <a:p>
            <a:endParaRPr lang="tr-TR" i="1" dirty="0">
              <a:latin typeface="Comic Sans MS" panose="030F0702030302020204" pitchFamily="66" charset="0"/>
            </a:endParaRPr>
          </a:p>
          <a:p>
            <a:endParaRPr lang="tr-TR" i="1" dirty="0">
              <a:latin typeface="Comic Sans MS" panose="030F0702030302020204" pitchFamily="66" charset="0"/>
            </a:endParaRPr>
          </a:p>
          <a:p>
            <a:endParaRPr lang="tr-TR" i="1" dirty="0">
              <a:latin typeface="Comic Sans MS" panose="030F0702030302020204" pitchFamily="66" charset="0"/>
            </a:endParaRPr>
          </a:p>
        </p:txBody>
      </p:sp>
      <p:sp>
        <p:nvSpPr>
          <p:cNvPr id="4" name="Düşünce Balonu: Bulut 3">
            <a:extLst>
              <a:ext uri="{FF2B5EF4-FFF2-40B4-BE49-F238E27FC236}">
                <a16:creationId xmlns:a16="http://schemas.microsoft.com/office/drawing/2014/main" xmlns="" id="{ECC6D721-5589-4D9D-8A9C-820A389BE9FF}"/>
              </a:ext>
            </a:extLst>
          </p:cNvPr>
          <p:cNvSpPr/>
          <p:nvPr/>
        </p:nvSpPr>
        <p:spPr>
          <a:xfrm>
            <a:off x="6506479" y="934701"/>
            <a:ext cx="1991761" cy="88911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sz="1200" i="1" dirty="0">
              <a:latin typeface="Calibri" panose="020F0502020204030204" pitchFamily="34" charset="0"/>
              <a:cs typeface="Calibri" panose="020F0502020204030204" pitchFamily="34" charset="0"/>
            </a:endParaRPr>
          </a:p>
          <a:p>
            <a:endParaRPr lang="tr-TR" sz="1200" i="1" dirty="0">
              <a:latin typeface="Calibri" panose="020F0502020204030204" pitchFamily="34" charset="0"/>
              <a:cs typeface="Calibri" panose="020F0502020204030204" pitchFamily="34" charset="0"/>
            </a:endParaRPr>
          </a:p>
          <a:p>
            <a:r>
              <a:rPr lang="tr-TR" sz="1200" i="1" dirty="0">
                <a:latin typeface="Calibri" panose="020F0502020204030204" pitchFamily="34" charset="0"/>
                <a:cs typeface="Calibri" panose="020F0502020204030204" pitchFamily="34" charset="0"/>
              </a:rPr>
              <a:t>Neler yapmaktan hoşlanıyorum?</a:t>
            </a:r>
          </a:p>
          <a:p>
            <a:endParaRPr lang="tr-TR" sz="1200" i="1" dirty="0">
              <a:latin typeface="Calibri" panose="020F0502020204030204" pitchFamily="34" charset="0"/>
              <a:cs typeface="Calibri" panose="020F0502020204030204" pitchFamily="34" charset="0"/>
            </a:endParaRPr>
          </a:p>
          <a:p>
            <a:pPr algn="ctr"/>
            <a:endParaRPr lang="tr-TR" dirty="0">
              <a:latin typeface="Calibri" panose="020F0502020204030204" pitchFamily="34" charset="0"/>
              <a:cs typeface="Calibri" panose="020F0502020204030204" pitchFamily="34" charset="0"/>
            </a:endParaRPr>
          </a:p>
        </p:txBody>
      </p:sp>
      <p:sp>
        <p:nvSpPr>
          <p:cNvPr id="5" name="Düşünce Balonu: Bulut 4">
            <a:extLst>
              <a:ext uri="{FF2B5EF4-FFF2-40B4-BE49-F238E27FC236}">
                <a16:creationId xmlns:a16="http://schemas.microsoft.com/office/drawing/2014/main" xmlns="" id="{C44D5745-FE7D-47C8-82AD-623411D1E499}"/>
              </a:ext>
            </a:extLst>
          </p:cNvPr>
          <p:cNvSpPr/>
          <p:nvPr/>
        </p:nvSpPr>
        <p:spPr>
          <a:xfrm>
            <a:off x="3635896" y="891190"/>
            <a:ext cx="2211287" cy="1000545"/>
          </a:xfrm>
          <a:prstGeom prst="cloud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i="1" dirty="0">
                <a:latin typeface="Calibri" panose="020F0502020204030204" pitchFamily="34" charset="0"/>
                <a:cs typeface="Calibri" panose="020F0502020204030204" pitchFamily="34" charset="0"/>
              </a:rPr>
              <a:t>Neler yapmaktan hoşlanmıyorum?</a:t>
            </a:r>
          </a:p>
          <a:p>
            <a:pPr algn="ctr"/>
            <a:endParaRPr lang="tr-TR" dirty="0">
              <a:latin typeface="Calibri" panose="020F0502020204030204" pitchFamily="34" charset="0"/>
              <a:cs typeface="Calibri" panose="020F0502020204030204" pitchFamily="34" charset="0"/>
            </a:endParaRPr>
          </a:p>
        </p:txBody>
      </p:sp>
      <p:sp>
        <p:nvSpPr>
          <p:cNvPr id="6" name="Düşünce Balonu: Bulut 5">
            <a:extLst>
              <a:ext uri="{FF2B5EF4-FFF2-40B4-BE49-F238E27FC236}">
                <a16:creationId xmlns:a16="http://schemas.microsoft.com/office/drawing/2014/main" xmlns="" id="{70AAB282-C327-4173-9DD1-8BF797440D30}"/>
              </a:ext>
            </a:extLst>
          </p:cNvPr>
          <p:cNvSpPr/>
          <p:nvPr/>
        </p:nvSpPr>
        <p:spPr>
          <a:xfrm>
            <a:off x="5604220" y="3426473"/>
            <a:ext cx="2074189" cy="960480"/>
          </a:xfrm>
          <a:prstGeom prst="cloudCallou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i="1" dirty="0">
                <a:latin typeface="Calibri" panose="020F0502020204030204" pitchFamily="34" charset="0"/>
                <a:cs typeface="Calibri" panose="020F0502020204030204" pitchFamily="34" charset="0"/>
              </a:rPr>
              <a:t>Güçlü ve zayıf yönlerim neler?</a:t>
            </a:r>
          </a:p>
          <a:p>
            <a:pPr algn="ctr"/>
            <a:endParaRPr lang="tr-TR" dirty="0">
              <a:latin typeface="Calibri" panose="020F0502020204030204" pitchFamily="34" charset="0"/>
              <a:cs typeface="Calibri" panose="020F0502020204030204" pitchFamily="34" charset="0"/>
            </a:endParaRPr>
          </a:p>
        </p:txBody>
      </p:sp>
      <p:sp>
        <p:nvSpPr>
          <p:cNvPr id="10" name="Düşünce Balonu: Bulut 9">
            <a:extLst>
              <a:ext uri="{FF2B5EF4-FFF2-40B4-BE49-F238E27FC236}">
                <a16:creationId xmlns:a16="http://schemas.microsoft.com/office/drawing/2014/main" xmlns="" id="{264F2BD2-40EB-40E4-B5CF-7D9F5AC422A8}"/>
              </a:ext>
            </a:extLst>
          </p:cNvPr>
          <p:cNvSpPr/>
          <p:nvPr/>
        </p:nvSpPr>
        <p:spPr>
          <a:xfrm>
            <a:off x="3633072" y="3615746"/>
            <a:ext cx="1784574" cy="927774"/>
          </a:xfrm>
          <a:prstGeom prst="cloudCallout">
            <a:avLst/>
          </a:prstGeom>
          <a:solidFill>
            <a:srgbClr val="0A0D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200" i="1" dirty="0">
                <a:latin typeface="Calibri" panose="020F0502020204030204" pitchFamily="34" charset="0"/>
                <a:cs typeface="Calibri" panose="020F0502020204030204" pitchFamily="34" charset="0"/>
              </a:rPr>
              <a:t>Neleri çok iyi yapabilirim?</a:t>
            </a:r>
          </a:p>
          <a:p>
            <a:pPr algn="ctr"/>
            <a:endParaRPr lang="tr-TR" dirty="0">
              <a:latin typeface="Calibri" panose="020F0502020204030204" pitchFamily="34" charset="0"/>
              <a:cs typeface="Calibri" panose="020F0502020204030204" pitchFamily="34" charset="0"/>
            </a:endParaRPr>
          </a:p>
        </p:txBody>
      </p:sp>
      <p:sp>
        <p:nvSpPr>
          <p:cNvPr id="12" name="Düşünce Balonu: Bulut 11">
            <a:extLst>
              <a:ext uri="{FF2B5EF4-FFF2-40B4-BE49-F238E27FC236}">
                <a16:creationId xmlns:a16="http://schemas.microsoft.com/office/drawing/2014/main" xmlns="" id="{35DA0080-ECBA-4B31-AF97-94F43A468AE3}"/>
              </a:ext>
            </a:extLst>
          </p:cNvPr>
          <p:cNvSpPr/>
          <p:nvPr/>
        </p:nvSpPr>
        <p:spPr>
          <a:xfrm>
            <a:off x="1005789" y="865400"/>
            <a:ext cx="2351067" cy="1320521"/>
          </a:xfrm>
          <a:prstGeom prst="cloudCallo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200" i="1" dirty="0">
                <a:latin typeface="Calibri" panose="020F0502020204030204" pitchFamily="34" charset="0"/>
                <a:cs typeface="Calibri" panose="020F0502020204030204" pitchFamily="34" charset="0"/>
              </a:rPr>
              <a:t>Hangi derslere çalışmak benim için çok zorlu?</a:t>
            </a:r>
          </a:p>
          <a:p>
            <a:pPr algn="ctr"/>
            <a:endParaRPr lang="tr-TR" dirty="0">
              <a:latin typeface="Calibri" panose="020F0502020204030204" pitchFamily="34" charset="0"/>
              <a:cs typeface="Calibri" panose="020F0502020204030204" pitchFamily="34" charset="0"/>
            </a:endParaRPr>
          </a:p>
        </p:txBody>
      </p:sp>
      <p:sp>
        <p:nvSpPr>
          <p:cNvPr id="14" name="Düşünce Balonu: Bulut 13">
            <a:extLst>
              <a:ext uri="{FF2B5EF4-FFF2-40B4-BE49-F238E27FC236}">
                <a16:creationId xmlns:a16="http://schemas.microsoft.com/office/drawing/2014/main" xmlns="" id="{A3B1C5CE-0727-4C84-BCC6-05C67752CE8A}"/>
              </a:ext>
            </a:extLst>
          </p:cNvPr>
          <p:cNvSpPr/>
          <p:nvPr/>
        </p:nvSpPr>
        <p:spPr>
          <a:xfrm>
            <a:off x="526216" y="3459180"/>
            <a:ext cx="2727342" cy="1084340"/>
          </a:xfrm>
          <a:prstGeom prst="cloud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200" i="1" dirty="0">
                <a:latin typeface="Calibri" panose="020F0502020204030204" pitchFamily="34" charset="0"/>
                <a:cs typeface="Calibri" panose="020F0502020204030204" pitchFamily="34" charset="0"/>
              </a:rPr>
              <a:t>Özellikle ilgi duyduğum ve özellikle yetenekli olduğum alanlar neler?</a:t>
            </a:r>
          </a:p>
          <a:p>
            <a:pPr algn="ctr"/>
            <a:endParaRPr lang="tr-TR" dirty="0">
              <a:latin typeface="Calibri" panose="020F0502020204030204" pitchFamily="34" charset="0"/>
              <a:cs typeface="Calibri" panose="020F0502020204030204" pitchFamily="34" charset="0"/>
            </a:endParaRPr>
          </a:p>
        </p:txBody>
      </p:sp>
      <p:sp>
        <p:nvSpPr>
          <p:cNvPr id="15" name="Düşünce Balonu: Bulut 14">
            <a:extLst>
              <a:ext uri="{FF2B5EF4-FFF2-40B4-BE49-F238E27FC236}">
                <a16:creationId xmlns:a16="http://schemas.microsoft.com/office/drawing/2014/main" xmlns="" id="{99A4FDCD-B308-4A59-9492-82F5776FE466}"/>
              </a:ext>
            </a:extLst>
          </p:cNvPr>
          <p:cNvSpPr/>
          <p:nvPr/>
        </p:nvSpPr>
        <p:spPr>
          <a:xfrm>
            <a:off x="955892" y="2446939"/>
            <a:ext cx="2297666" cy="958247"/>
          </a:xfrm>
          <a:prstGeom prst="cloud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200" i="1" dirty="0">
                <a:latin typeface="Calibri" panose="020F0502020204030204" pitchFamily="34" charset="0"/>
                <a:cs typeface="Calibri" panose="020F0502020204030204" pitchFamily="34" charset="0"/>
              </a:rPr>
              <a:t>Beni başkalarından ayıran yönlerim neler?</a:t>
            </a:r>
          </a:p>
          <a:p>
            <a:pPr algn="ctr"/>
            <a:endParaRPr lang="tr-TR" dirty="0">
              <a:latin typeface="Calibri" panose="020F0502020204030204" pitchFamily="34" charset="0"/>
              <a:cs typeface="Calibri" panose="020F0502020204030204" pitchFamily="34" charset="0"/>
            </a:endParaRPr>
          </a:p>
        </p:txBody>
      </p:sp>
      <p:sp>
        <p:nvSpPr>
          <p:cNvPr id="16" name="Düşünce Balonu: Bulut 15">
            <a:extLst>
              <a:ext uri="{FF2B5EF4-FFF2-40B4-BE49-F238E27FC236}">
                <a16:creationId xmlns:a16="http://schemas.microsoft.com/office/drawing/2014/main" xmlns="" id="{20432CF8-BFDA-473D-BAA7-E0822CBD0925}"/>
              </a:ext>
            </a:extLst>
          </p:cNvPr>
          <p:cNvSpPr/>
          <p:nvPr/>
        </p:nvSpPr>
        <p:spPr>
          <a:xfrm>
            <a:off x="6407123" y="2068678"/>
            <a:ext cx="2048623" cy="998693"/>
          </a:xfrm>
          <a:prstGeom prst="cloudCallo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200" i="1" dirty="0">
                <a:latin typeface="Calibri" panose="020F0502020204030204" pitchFamily="34" charset="0"/>
                <a:cs typeface="Calibri" panose="020F0502020204030204" pitchFamily="34" charset="0"/>
              </a:rPr>
              <a:t>Hangi derslere çalışmaktan hoşlanıyorum?</a:t>
            </a:r>
          </a:p>
          <a:p>
            <a:pPr algn="ctr"/>
            <a:endParaRPr lang="tr-TR" dirty="0">
              <a:latin typeface="Calibri" panose="020F0502020204030204" pitchFamily="34" charset="0"/>
              <a:cs typeface="Calibri" panose="020F0502020204030204" pitchFamily="34" charset="0"/>
            </a:endParaRPr>
          </a:p>
        </p:txBody>
      </p:sp>
      <p:sp>
        <p:nvSpPr>
          <p:cNvPr id="17" name="Düşünce Balonu: Bulut 16">
            <a:extLst>
              <a:ext uri="{FF2B5EF4-FFF2-40B4-BE49-F238E27FC236}">
                <a16:creationId xmlns:a16="http://schemas.microsoft.com/office/drawing/2014/main" xmlns="" id="{517D6E78-8047-453B-B2BC-AD50CE34F46E}"/>
              </a:ext>
            </a:extLst>
          </p:cNvPr>
          <p:cNvSpPr/>
          <p:nvPr/>
        </p:nvSpPr>
        <p:spPr>
          <a:xfrm>
            <a:off x="3863396" y="2163518"/>
            <a:ext cx="1958259" cy="1088248"/>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200" i="1" dirty="0">
                <a:latin typeface="Calibri" panose="020F0502020204030204" pitchFamily="34" charset="0"/>
                <a:cs typeface="Calibri" panose="020F0502020204030204" pitchFamily="34" charset="0"/>
              </a:rPr>
              <a:t>Hangi tür etkinliklerden hoşlanırım?</a:t>
            </a:r>
          </a:p>
          <a:p>
            <a:pPr algn="ctr"/>
            <a:endParaRPr lang="tr-TR" dirty="0">
              <a:latin typeface="Calibri" panose="020F0502020204030204" pitchFamily="34" charset="0"/>
              <a:cs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xmlns="" id="{C1FE3709-66D7-4FBA-B4B9-CF28A8E0575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
        <p:nvSpPr>
          <p:cNvPr id="3" name="Patlama: 14 Nokta 2">
            <a:extLst>
              <a:ext uri="{FF2B5EF4-FFF2-40B4-BE49-F238E27FC236}">
                <a16:creationId xmlns:a16="http://schemas.microsoft.com/office/drawing/2014/main" xmlns="" id="{DA2838B7-41B8-41CB-B839-B3F0A4CCF271}"/>
              </a:ext>
            </a:extLst>
          </p:cNvPr>
          <p:cNvSpPr/>
          <p:nvPr/>
        </p:nvSpPr>
        <p:spPr>
          <a:xfrm>
            <a:off x="5211120" y="1058327"/>
            <a:ext cx="3921180" cy="1944216"/>
          </a:xfrm>
          <a:prstGeom prst="irregularSeal2">
            <a:avLst/>
          </a:prstGeom>
          <a:solidFill>
            <a:schemeClr val="tx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200" i="1" dirty="0">
                <a:latin typeface="Calibri" panose="020F0502020204030204" pitchFamily="34" charset="0"/>
                <a:cs typeface="Calibri" panose="020F0502020204030204" pitchFamily="34" charset="0"/>
              </a:rPr>
              <a:t>Seni çok iyi tanıyan insanların seninle ilgili görüşlerini alabilirsin.</a:t>
            </a:r>
          </a:p>
        </p:txBody>
      </p:sp>
      <p:sp>
        <p:nvSpPr>
          <p:cNvPr id="4" name="Patlama: 14 Nokta 3">
            <a:extLst>
              <a:ext uri="{FF2B5EF4-FFF2-40B4-BE49-F238E27FC236}">
                <a16:creationId xmlns:a16="http://schemas.microsoft.com/office/drawing/2014/main" xmlns="" id="{0BAB09D7-350C-44C7-A2E7-B4469EFCD1F5}"/>
              </a:ext>
            </a:extLst>
          </p:cNvPr>
          <p:cNvSpPr/>
          <p:nvPr/>
        </p:nvSpPr>
        <p:spPr>
          <a:xfrm>
            <a:off x="650820" y="1093923"/>
            <a:ext cx="3921180" cy="1944216"/>
          </a:xfrm>
          <a:prstGeom prst="irregularSeal2">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200" i="1" dirty="0">
                <a:latin typeface="Calibri" panose="020F0502020204030204" pitchFamily="34" charset="0"/>
                <a:cs typeface="Calibri" panose="020F0502020204030204" pitchFamily="34" charset="0"/>
              </a:rPr>
              <a:t>Farklı sosyal ortamlarda bulunmalı ve bu ortamlarda kendini değerlendirmelisin.</a:t>
            </a:r>
          </a:p>
        </p:txBody>
      </p:sp>
      <p:sp>
        <p:nvSpPr>
          <p:cNvPr id="5" name="Patlama: 14 Nokta 4">
            <a:extLst>
              <a:ext uri="{FF2B5EF4-FFF2-40B4-BE49-F238E27FC236}">
                <a16:creationId xmlns:a16="http://schemas.microsoft.com/office/drawing/2014/main" xmlns="" id="{D39D89FB-D590-4E65-B426-7BF317A4AB98}"/>
              </a:ext>
            </a:extLst>
          </p:cNvPr>
          <p:cNvSpPr/>
          <p:nvPr/>
        </p:nvSpPr>
        <p:spPr>
          <a:xfrm>
            <a:off x="1835696" y="2427734"/>
            <a:ext cx="5061664" cy="2160240"/>
          </a:xfrm>
          <a:prstGeom prst="irregularSeal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200" i="1" dirty="0">
                <a:latin typeface="Calibri" panose="020F0502020204030204" pitchFamily="34" charset="0"/>
                <a:cs typeface="Calibri" panose="020F0502020204030204" pitchFamily="34" charset="0"/>
              </a:rPr>
              <a:t>Çeşitli sosyal etkinliklerde yer alarak güçlü ve zayıf yönlerini keşfedebilir, gelişime açık alanlarını görebilirsin.</a:t>
            </a:r>
          </a:p>
          <a:p>
            <a:pPr marL="0" indent="0">
              <a:buNone/>
            </a:pPr>
            <a:endParaRPr lang="tr-TR" i="1" dirty="0">
              <a:latin typeface="Calibri" panose="020F0502020204030204" pitchFamily="34" charset="0"/>
              <a:cs typeface="Calibri" panose="020F0502020204030204" pitchFamily="34" charset="0"/>
            </a:endParaRPr>
          </a:p>
        </p:txBody>
      </p:sp>
      <p:sp>
        <p:nvSpPr>
          <p:cNvPr id="6" name="Dikdörtgen 5">
            <a:extLst>
              <a:ext uri="{FF2B5EF4-FFF2-40B4-BE49-F238E27FC236}">
                <a16:creationId xmlns:a16="http://schemas.microsoft.com/office/drawing/2014/main" xmlns="" id="{1FE3BB68-CB1B-4E9B-B92A-5A09A2ACF684}"/>
              </a:ext>
            </a:extLst>
          </p:cNvPr>
          <p:cNvSpPr/>
          <p:nvPr/>
        </p:nvSpPr>
        <p:spPr>
          <a:xfrm>
            <a:off x="1979712" y="519275"/>
            <a:ext cx="6138272" cy="338554"/>
          </a:xfrm>
          <a:prstGeom prst="rect">
            <a:avLst/>
          </a:prstGeom>
        </p:spPr>
        <p:txBody>
          <a:bodyPr wrap="square">
            <a:spAutoFit/>
          </a:bodyPr>
          <a:lstStyle/>
          <a:p>
            <a:r>
              <a:rPr lang="tr-TR" sz="1600" b="1" dirty="0">
                <a:solidFill>
                  <a:schemeClr val="accent5">
                    <a:lumMod val="50000"/>
                  </a:schemeClr>
                </a:solidFill>
                <a:latin typeface="Calibri" panose="020F0502020204030204" pitchFamily="34" charset="0"/>
                <a:cs typeface="Calibri" panose="020F0502020204030204" pitchFamily="34" charset="0"/>
              </a:rPr>
              <a:t>Yetenek, ilgi ve değerlerimizin farkında olmak için şunları yapabilirsin:</a:t>
            </a:r>
            <a:endParaRPr lang="tr-TR" sz="1600" dirty="0">
              <a:solidFill>
                <a:schemeClr val="accent5">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90781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xmlns="" id="{0F569938-1438-4365-8FC2-1A0EE6B0150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3" name="Patlama: 14 Nokta 2">
            <a:extLst>
              <a:ext uri="{FF2B5EF4-FFF2-40B4-BE49-F238E27FC236}">
                <a16:creationId xmlns:a16="http://schemas.microsoft.com/office/drawing/2014/main" xmlns="" id="{152DA9B7-1654-4FB0-A78B-D5508289A42D}"/>
              </a:ext>
            </a:extLst>
          </p:cNvPr>
          <p:cNvSpPr/>
          <p:nvPr/>
        </p:nvSpPr>
        <p:spPr>
          <a:xfrm>
            <a:off x="971600" y="811663"/>
            <a:ext cx="4158308" cy="2306088"/>
          </a:xfrm>
          <a:prstGeom prst="irregularSeal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200" i="1" dirty="0">
                <a:latin typeface="Calibri" panose="020F0502020204030204" pitchFamily="34" charset="0"/>
                <a:cs typeface="Calibri" panose="020F0502020204030204" pitchFamily="34" charset="0"/>
              </a:rPr>
              <a:t>Dersine giren ve senin akademik ve sosyal yönlerini tanıyan öğretmenlerinin görüşlerini dikkate alabilirsin.</a:t>
            </a:r>
          </a:p>
        </p:txBody>
      </p:sp>
      <p:sp>
        <p:nvSpPr>
          <p:cNvPr id="4" name="Patlama: 14 Nokta 3">
            <a:extLst>
              <a:ext uri="{FF2B5EF4-FFF2-40B4-BE49-F238E27FC236}">
                <a16:creationId xmlns:a16="http://schemas.microsoft.com/office/drawing/2014/main" xmlns="" id="{CE46FC7D-5A5B-4631-9700-8413D834012C}"/>
              </a:ext>
            </a:extLst>
          </p:cNvPr>
          <p:cNvSpPr/>
          <p:nvPr/>
        </p:nvSpPr>
        <p:spPr>
          <a:xfrm>
            <a:off x="4488826" y="1923678"/>
            <a:ext cx="4158308" cy="2306088"/>
          </a:xfrm>
          <a:prstGeom prst="irregularSeal2">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200" i="1" dirty="0">
                <a:latin typeface="Calibri" panose="020F0502020204030204" pitchFamily="34" charset="0"/>
                <a:cs typeface="Calibri" panose="020F0502020204030204" pitchFamily="34" charset="0"/>
              </a:rPr>
              <a:t>Rehber Öğretmeniniz tarafından yapılan ilgi ve yetenek testi sonuçlarını önemseyebilirsin.</a:t>
            </a:r>
          </a:p>
        </p:txBody>
      </p:sp>
    </p:spTree>
    <p:extLst>
      <p:ext uri="{BB962C8B-B14F-4D97-AF65-F5344CB8AC3E}">
        <p14:creationId xmlns:p14="http://schemas.microsoft.com/office/powerpoint/2010/main" val="1537627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5"/>
          <p:cNvSpPr txBox="1">
            <a:spLocks noGrp="1"/>
          </p:cNvSpPr>
          <p:nvPr>
            <p:ph type="ctrTitle"/>
          </p:nvPr>
        </p:nvSpPr>
        <p:spPr>
          <a:xfrm>
            <a:off x="1691680" y="961350"/>
            <a:ext cx="5760640" cy="3220800"/>
          </a:xfrm>
          <a:prstGeom prst="rect">
            <a:avLst/>
          </a:prstGeom>
        </p:spPr>
        <p:txBody>
          <a:bodyPr spcFirstLastPara="1" wrap="square" lIns="91425" tIns="91425" rIns="91425" bIns="91425" anchor="ctr" anchorCtr="0">
            <a:noAutofit/>
          </a:bodyPr>
          <a:lstStyle/>
          <a:p>
            <a:r>
              <a:rPr lang="tr-TR" sz="2800" b="1" dirty="0"/>
              <a:t/>
            </a:r>
            <a:br>
              <a:rPr lang="tr-TR" sz="2800" b="1" dirty="0"/>
            </a:br>
            <a:r>
              <a:rPr lang="tr-TR" sz="2800" b="1" dirty="0"/>
              <a:t/>
            </a:r>
            <a:br>
              <a:rPr lang="tr-TR" sz="2800" b="1" dirty="0"/>
            </a:br>
            <a:r>
              <a:rPr lang="tr-TR" sz="2800" b="1" dirty="0"/>
              <a:t/>
            </a:r>
            <a:br>
              <a:rPr lang="tr-TR" sz="2800" b="1" dirty="0"/>
            </a:br>
            <a:r>
              <a:rPr lang="tr-TR" sz="2800" b="1" dirty="0">
                <a:latin typeface="Calibri" panose="020F0502020204030204" pitchFamily="34" charset="0"/>
                <a:cs typeface="Calibri" panose="020F0502020204030204" pitchFamily="34" charset="0"/>
              </a:rPr>
              <a:t>Meslek Seçimi ve Önemi</a:t>
            </a:r>
            <a:r>
              <a:rPr lang="tr-TR" sz="2800" b="1" dirty="0">
                <a:latin typeface="Comic Sans MS" panose="030F0702030302020204" pitchFamily="66" charset="0"/>
              </a:rPr>
              <a:t/>
            </a:r>
            <a:br>
              <a:rPr lang="tr-TR" sz="2800" b="1" dirty="0">
                <a:latin typeface="Comic Sans MS" panose="030F0702030302020204" pitchFamily="66" charset="0"/>
              </a:rPr>
            </a:br>
            <a:r>
              <a:rPr lang="tr-TR" sz="2800" b="1" dirty="0">
                <a:latin typeface="Comic Sans MS" panose="030F0702030302020204" pitchFamily="66" charset="0"/>
              </a:rPr>
              <a:t/>
            </a:r>
            <a:br>
              <a:rPr lang="tr-TR" sz="2800" b="1" dirty="0">
                <a:latin typeface="Comic Sans MS" panose="030F0702030302020204" pitchFamily="66" charset="0"/>
              </a:rPr>
            </a:br>
            <a:r>
              <a:rPr lang="tr-TR" sz="2800" dirty="0">
                <a:latin typeface="Comic Sans MS" panose="030F0702030302020204" pitchFamily="66" charset="0"/>
              </a:rPr>
              <a:t/>
            </a:r>
            <a:br>
              <a:rPr lang="tr-TR" sz="2800" dirty="0">
                <a:latin typeface="Comic Sans MS" panose="030F0702030302020204" pitchFamily="66" charset="0"/>
              </a:rPr>
            </a:br>
            <a:endParaRPr sz="2800" dirty="0">
              <a:latin typeface="Comic Sans MS" panose="030F0702030302020204" pitchFamily="66"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39"/>
          <p:cNvSpPr txBox="1">
            <a:spLocks noGrp="1"/>
          </p:cNvSpPr>
          <p:nvPr>
            <p:ph type="title"/>
          </p:nvPr>
        </p:nvSpPr>
        <p:spPr>
          <a:xfrm>
            <a:off x="144075" y="559475"/>
            <a:ext cx="2142000" cy="2156291"/>
          </a:xfrm>
          <a:prstGeom prst="rect">
            <a:avLst/>
          </a:prstGeom>
        </p:spPr>
        <p:txBody>
          <a:bodyPr spcFirstLastPara="1" wrap="square" lIns="91425" tIns="91425" rIns="91425" bIns="91425" anchor="ctr" anchorCtr="0">
            <a:noAutofit/>
          </a:bodyPr>
          <a:lstStyle/>
          <a:p>
            <a:r>
              <a:rPr lang="tr-TR" b="1" dirty="0">
                <a:latin typeface="Calibri" panose="020F0502020204030204" pitchFamily="34" charset="0"/>
                <a:cs typeface="Calibri" panose="020F0502020204030204" pitchFamily="34" charset="0"/>
              </a:rPr>
              <a:t>Değer nedir?</a:t>
            </a:r>
            <a:br>
              <a:rPr lang="tr-TR" b="1" dirty="0">
                <a:latin typeface="Calibri" panose="020F0502020204030204" pitchFamily="34" charset="0"/>
                <a:cs typeface="Calibri" panose="020F0502020204030204" pitchFamily="34" charset="0"/>
              </a:rPr>
            </a:br>
            <a:endParaRPr dirty="0">
              <a:latin typeface="Calibri" panose="020F0502020204030204" pitchFamily="34" charset="0"/>
              <a:cs typeface="Calibri" panose="020F0502020204030204" pitchFamily="34" charset="0"/>
            </a:endParaRPr>
          </a:p>
        </p:txBody>
      </p:sp>
      <p:sp>
        <p:nvSpPr>
          <p:cNvPr id="601" name="Google Shape;601;p39"/>
          <p:cNvSpPr txBox="1">
            <a:spLocks noGrp="1"/>
          </p:cNvSpPr>
          <p:nvPr>
            <p:ph type="body" idx="1"/>
          </p:nvPr>
        </p:nvSpPr>
        <p:spPr>
          <a:xfrm>
            <a:off x="2186161" y="532374"/>
            <a:ext cx="6070447" cy="2156291"/>
          </a:xfrm>
          <a:prstGeom prst="rect">
            <a:avLst/>
          </a:prstGeom>
        </p:spPr>
        <p:txBody>
          <a:bodyPr spcFirstLastPara="1" wrap="square" lIns="91425" tIns="91425" rIns="91425" bIns="91425" anchor="t" anchorCtr="0">
            <a:noAutofit/>
          </a:bodyPr>
          <a:lstStyle/>
          <a:p>
            <a:pPr marL="0" indent="0">
              <a:buNone/>
            </a:pPr>
            <a:endParaRPr lang="tr-TR" sz="2400" dirty="0">
              <a:latin typeface="Calibri" panose="020F0502020204030204" pitchFamily="34" charset="0"/>
              <a:cs typeface="Calibri" panose="020F0502020204030204" pitchFamily="34" charset="0"/>
            </a:endParaRPr>
          </a:p>
          <a:p>
            <a:pPr marL="0" indent="0" algn="ctr">
              <a:buNone/>
            </a:pPr>
            <a:r>
              <a:rPr lang="tr-TR" sz="1600" dirty="0">
                <a:solidFill>
                  <a:srgbClr val="002060"/>
                </a:solidFill>
                <a:latin typeface="Calibri" panose="020F0502020204030204" pitchFamily="34" charset="0"/>
                <a:cs typeface="Calibri" panose="020F0502020204030204" pitchFamily="34" charset="0"/>
              </a:rPr>
              <a:t>«Değerler bizim aile, toplum, din, arkadaşlar, medya gibi kaynaklardan öğrendiğimiz önemli kişisel inançlardır. Eğer değerlerin karar verme ile ilişkisi varsa, bir karar verme süreci olan meslek seçimiyle de ilişkisinin olması doğaldır.» </a:t>
            </a:r>
            <a:r>
              <a:rPr lang="tr-TR" sz="2400" dirty="0">
                <a:solidFill>
                  <a:srgbClr val="002060"/>
                </a:solidFill>
                <a:latin typeface="Calibri" panose="020F0502020204030204" pitchFamily="34" charset="0"/>
                <a:cs typeface="Calibri" panose="020F0502020204030204" pitchFamily="34" charset="0"/>
              </a:rPr>
              <a:t>	</a:t>
            </a:r>
          </a:p>
          <a:p>
            <a:pPr marL="0" lvl="0" indent="0" algn="l" rtl="0">
              <a:spcBef>
                <a:spcPts val="600"/>
              </a:spcBef>
              <a:spcAft>
                <a:spcPts val="0"/>
              </a:spcAft>
              <a:buNone/>
            </a:pPr>
            <a:endParaRPr sz="2400" dirty="0">
              <a:solidFill>
                <a:srgbClr val="02BDC7"/>
              </a:solidFill>
              <a:latin typeface="Calibri" panose="020F0502020204030204" pitchFamily="34" charset="0"/>
              <a:cs typeface="Calibri" panose="020F0502020204030204" pitchFamily="34" charset="0"/>
            </a:endParaRPr>
          </a:p>
        </p:txBody>
      </p:sp>
      <p:sp>
        <p:nvSpPr>
          <p:cNvPr id="602" name="Google Shape;602;p39"/>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pic>
        <p:nvPicPr>
          <p:cNvPr id="5" name="Resim 4">
            <a:extLst>
              <a:ext uri="{FF2B5EF4-FFF2-40B4-BE49-F238E27FC236}">
                <a16:creationId xmlns:a16="http://schemas.microsoft.com/office/drawing/2014/main" xmlns="" id="{B82F560F-B5A6-427C-8C22-820EFDC82767}"/>
              </a:ext>
            </a:extLst>
          </p:cNvPr>
          <p:cNvPicPr>
            <a:picLocks noChangeAspect="1"/>
          </p:cNvPicPr>
          <p:nvPr/>
        </p:nvPicPr>
        <p:blipFill>
          <a:blip r:embed="rId3"/>
          <a:stretch>
            <a:fillRect/>
          </a:stretch>
        </p:blipFill>
        <p:spPr>
          <a:xfrm>
            <a:off x="2186161" y="2355726"/>
            <a:ext cx="5410175" cy="228403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8" name="Google Shape;578;p36"/>
          <p:cNvSpPr/>
          <p:nvPr/>
        </p:nvSpPr>
        <p:spPr>
          <a:xfrm>
            <a:off x="4483233" y="1052804"/>
            <a:ext cx="2279400" cy="304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dirty="0">
                <a:solidFill>
                  <a:srgbClr val="A6BCC9"/>
                </a:solidFill>
                <a:latin typeface="Roboto Slab Regular"/>
                <a:ea typeface="Roboto Slab Regular"/>
                <a:cs typeface="Roboto Slab Regular"/>
                <a:sym typeface="Roboto Slab Regular"/>
              </a:rPr>
              <a:t>Place your screenshot here</a:t>
            </a:r>
            <a:endParaRPr sz="1000" dirty="0">
              <a:solidFill>
                <a:srgbClr val="A6BCC9"/>
              </a:solidFill>
              <a:latin typeface="Roboto Slab Regular"/>
              <a:ea typeface="Roboto Slab Regular"/>
              <a:cs typeface="Roboto Slab Regular"/>
              <a:sym typeface="Roboto Slab Regular"/>
            </a:endParaRPr>
          </a:p>
        </p:txBody>
      </p:sp>
      <p:sp>
        <p:nvSpPr>
          <p:cNvPr id="580" name="Google Shape;580;p36"/>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sp>
        <p:nvSpPr>
          <p:cNvPr id="8" name="Google Shape;459;p23">
            <a:extLst>
              <a:ext uri="{FF2B5EF4-FFF2-40B4-BE49-F238E27FC236}">
                <a16:creationId xmlns:a16="http://schemas.microsoft.com/office/drawing/2014/main" xmlns="" id="{BD4CF900-0E7B-41AC-B7AE-6A9F4964086E}"/>
              </a:ext>
            </a:extLst>
          </p:cNvPr>
          <p:cNvSpPr txBox="1">
            <a:spLocks/>
          </p:cNvSpPr>
          <p:nvPr/>
        </p:nvSpPr>
        <p:spPr>
          <a:xfrm>
            <a:off x="1043608" y="987574"/>
            <a:ext cx="2789376" cy="353122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tr-TR" dirty="0">
                <a:solidFill>
                  <a:schemeClr val="accent1">
                    <a:lumMod val="50000"/>
                  </a:schemeClr>
                </a:solidFill>
                <a:latin typeface="Calibri" panose="020F0502020204030204" pitchFamily="34" charset="0"/>
                <a:cs typeface="Calibri" panose="020F0502020204030204" pitchFamily="34" charset="0"/>
              </a:rPr>
              <a:t>Diğer insanlara yardım etmek </a:t>
            </a:r>
          </a:p>
          <a:p>
            <a:endParaRPr lang="tr-TR" dirty="0">
              <a:solidFill>
                <a:schemeClr val="accent1">
                  <a:lumMod val="50000"/>
                </a:schemeClr>
              </a:solidFill>
              <a:latin typeface="Calibri" panose="020F0502020204030204" pitchFamily="34" charset="0"/>
              <a:cs typeface="Calibri" panose="020F0502020204030204" pitchFamily="34" charset="0"/>
            </a:endParaRPr>
          </a:p>
          <a:p>
            <a:r>
              <a:rPr lang="tr-TR" dirty="0">
                <a:solidFill>
                  <a:schemeClr val="accent1">
                    <a:lumMod val="50000"/>
                  </a:schemeClr>
                </a:solidFill>
                <a:latin typeface="Calibri" panose="020F0502020204030204" pitchFamily="34" charset="0"/>
                <a:cs typeface="Calibri" panose="020F0502020204030204" pitchFamily="34" charset="0"/>
              </a:rPr>
              <a:t>Yaratıcı ya da sanatla ilgili olmak</a:t>
            </a:r>
          </a:p>
          <a:p>
            <a:endParaRPr lang="tr-TR" dirty="0">
              <a:solidFill>
                <a:schemeClr val="accent1">
                  <a:lumMod val="50000"/>
                </a:schemeClr>
              </a:solidFill>
              <a:latin typeface="Calibri" panose="020F0502020204030204" pitchFamily="34" charset="0"/>
              <a:cs typeface="Calibri" panose="020F0502020204030204" pitchFamily="34" charset="0"/>
            </a:endParaRPr>
          </a:p>
          <a:p>
            <a:r>
              <a:rPr lang="tr-TR" dirty="0">
                <a:solidFill>
                  <a:schemeClr val="accent1">
                    <a:lumMod val="50000"/>
                  </a:schemeClr>
                </a:solidFill>
                <a:latin typeface="Calibri" panose="020F0502020204030204" pitchFamily="34" charset="0"/>
                <a:cs typeface="Calibri" panose="020F0502020204030204" pitchFamily="34" charset="0"/>
              </a:rPr>
              <a:t> Günlük bir rutine sahip olmak</a:t>
            </a:r>
          </a:p>
          <a:p>
            <a:endParaRPr lang="tr-TR" dirty="0">
              <a:solidFill>
                <a:schemeClr val="accent1">
                  <a:lumMod val="50000"/>
                </a:schemeClr>
              </a:solidFill>
              <a:latin typeface="Calibri" panose="020F0502020204030204" pitchFamily="34" charset="0"/>
              <a:cs typeface="Calibri" panose="020F0502020204030204" pitchFamily="34" charset="0"/>
            </a:endParaRPr>
          </a:p>
          <a:p>
            <a:r>
              <a:rPr lang="tr-TR" dirty="0">
                <a:solidFill>
                  <a:schemeClr val="accent1">
                    <a:lumMod val="50000"/>
                  </a:schemeClr>
                </a:solidFill>
                <a:latin typeface="Calibri" panose="020F0502020204030204" pitchFamily="34" charset="0"/>
                <a:cs typeface="Calibri" panose="020F0502020204030204" pitchFamily="34" charset="0"/>
              </a:rPr>
              <a:t> Çok para kazanmak </a:t>
            </a:r>
          </a:p>
          <a:p>
            <a:endParaRPr lang="tr-TR" dirty="0">
              <a:solidFill>
                <a:schemeClr val="accent1">
                  <a:lumMod val="50000"/>
                </a:schemeClr>
              </a:solidFill>
              <a:latin typeface="Calibri" panose="020F0502020204030204" pitchFamily="34" charset="0"/>
              <a:cs typeface="Calibri" panose="020F0502020204030204" pitchFamily="34" charset="0"/>
            </a:endParaRPr>
          </a:p>
          <a:p>
            <a:r>
              <a:rPr lang="tr-TR" dirty="0">
                <a:solidFill>
                  <a:schemeClr val="accent1">
                    <a:lumMod val="50000"/>
                  </a:schemeClr>
                </a:solidFill>
                <a:latin typeface="Calibri" panose="020F0502020204030204" pitchFamily="34" charset="0"/>
                <a:cs typeface="Calibri" panose="020F0502020204030204" pitchFamily="34" charset="0"/>
              </a:rPr>
              <a:t>Ünlü olmak</a:t>
            </a:r>
          </a:p>
          <a:p>
            <a:endParaRPr lang="tr-TR" dirty="0">
              <a:solidFill>
                <a:schemeClr val="accent1">
                  <a:lumMod val="50000"/>
                </a:schemeClr>
              </a:solidFill>
              <a:latin typeface="Calibri" panose="020F0502020204030204" pitchFamily="34" charset="0"/>
              <a:cs typeface="Calibri" panose="020F0502020204030204" pitchFamily="34" charset="0"/>
            </a:endParaRPr>
          </a:p>
          <a:p>
            <a:r>
              <a:rPr lang="tr-TR" dirty="0">
                <a:solidFill>
                  <a:schemeClr val="accent1">
                    <a:lumMod val="50000"/>
                  </a:schemeClr>
                </a:solidFill>
                <a:latin typeface="Calibri" panose="020F0502020204030204" pitchFamily="34" charset="0"/>
                <a:cs typeface="Calibri" panose="020F0502020204030204" pitchFamily="34" charset="0"/>
              </a:rPr>
              <a:t>Aydın ya da düşünür olarak tanınmak </a:t>
            </a:r>
          </a:p>
          <a:p>
            <a:endParaRPr lang="tr-TR" dirty="0">
              <a:solidFill>
                <a:schemeClr val="accent1">
                  <a:lumMod val="50000"/>
                </a:schemeClr>
              </a:solidFill>
              <a:latin typeface="Calibri" panose="020F0502020204030204" pitchFamily="34" charset="0"/>
              <a:cs typeface="Calibri" panose="020F0502020204030204" pitchFamily="34" charset="0"/>
            </a:endParaRPr>
          </a:p>
          <a:p>
            <a:pPr>
              <a:spcBef>
                <a:spcPts val="600"/>
              </a:spcBef>
            </a:pPr>
            <a:endParaRPr lang="tr-TR" dirty="0">
              <a:latin typeface="Calibri" panose="020F0502020204030204" pitchFamily="34" charset="0"/>
              <a:cs typeface="Calibri" panose="020F0502020204030204" pitchFamily="34" charset="0"/>
            </a:endParaRPr>
          </a:p>
        </p:txBody>
      </p:sp>
      <p:sp>
        <p:nvSpPr>
          <p:cNvPr id="9" name="Google Shape;460;p23">
            <a:extLst>
              <a:ext uri="{FF2B5EF4-FFF2-40B4-BE49-F238E27FC236}">
                <a16:creationId xmlns:a16="http://schemas.microsoft.com/office/drawing/2014/main" xmlns="" id="{12DB5753-C605-43E6-87A3-85198B22EBAE}"/>
              </a:ext>
            </a:extLst>
          </p:cNvPr>
          <p:cNvSpPr txBox="1">
            <a:spLocks/>
          </p:cNvSpPr>
          <p:nvPr/>
        </p:nvSpPr>
        <p:spPr>
          <a:xfrm>
            <a:off x="3736413" y="1006626"/>
            <a:ext cx="2550716" cy="316582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tr-TR" dirty="0">
                <a:solidFill>
                  <a:schemeClr val="accent1">
                    <a:lumMod val="50000"/>
                  </a:schemeClr>
                </a:solidFill>
                <a:latin typeface="Calibri" panose="020F0502020204030204" pitchFamily="34" charset="0"/>
                <a:cs typeface="Calibri" panose="020F0502020204030204" pitchFamily="34" charset="0"/>
              </a:rPr>
              <a:t>Her zaman insanlarla çalışmak </a:t>
            </a:r>
          </a:p>
          <a:p>
            <a:endParaRPr lang="tr-TR" dirty="0">
              <a:solidFill>
                <a:schemeClr val="accent1">
                  <a:lumMod val="50000"/>
                </a:schemeClr>
              </a:solidFill>
              <a:latin typeface="Calibri" panose="020F0502020204030204" pitchFamily="34" charset="0"/>
              <a:cs typeface="Calibri" panose="020F0502020204030204" pitchFamily="34" charset="0"/>
            </a:endParaRPr>
          </a:p>
          <a:p>
            <a:r>
              <a:rPr lang="tr-TR" dirty="0">
                <a:solidFill>
                  <a:schemeClr val="accent1">
                    <a:lumMod val="50000"/>
                  </a:schemeClr>
                </a:solidFill>
                <a:latin typeface="Calibri" panose="020F0502020204030204" pitchFamily="34" charset="0"/>
                <a:cs typeface="Calibri" panose="020F0502020204030204" pitchFamily="34" charset="0"/>
              </a:rPr>
              <a:t>Diğer insanları etkilemek </a:t>
            </a:r>
          </a:p>
          <a:p>
            <a:endParaRPr lang="tr-TR" dirty="0">
              <a:solidFill>
                <a:schemeClr val="accent1">
                  <a:lumMod val="50000"/>
                </a:schemeClr>
              </a:solidFill>
              <a:latin typeface="Calibri" panose="020F0502020204030204" pitchFamily="34" charset="0"/>
              <a:cs typeface="Calibri" panose="020F0502020204030204" pitchFamily="34" charset="0"/>
            </a:endParaRPr>
          </a:p>
          <a:p>
            <a:r>
              <a:rPr lang="tr-TR" dirty="0">
                <a:solidFill>
                  <a:schemeClr val="accent1">
                    <a:lumMod val="50000"/>
                  </a:schemeClr>
                </a:solidFill>
                <a:latin typeface="Calibri" panose="020F0502020204030204" pitchFamily="34" charset="0"/>
                <a:cs typeface="Calibri" panose="020F0502020204030204" pitchFamily="34" charset="0"/>
              </a:rPr>
              <a:t>Yeni teknoloji ile çalışmak </a:t>
            </a:r>
          </a:p>
          <a:p>
            <a:endParaRPr lang="tr-TR" dirty="0">
              <a:solidFill>
                <a:schemeClr val="accent1">
                  <a:lumMod val="50000"/>
                </a:schemeClr>
              </a:solidFill>
              <a:latin typeface="Calibri" panose="020F0502020204030204" pitchFamily="34" charset="0"/>
              <a:cs typeface="Calibri" panose="020F0502020204030204" pitchFamily="34" charset="0"/>
            </a:endParaRPr>
          </a:p>
          <a:p>
            <a:r>
              <a:rPr lang="tr-TR" dirty="0">
                <a:solidFill>
                  <a:schemeClr val="accent1">
                    <a:lumMod val="50000"/>
                  </a:schemeClr>
                </a:solidFill>
                <a:latin typeface="Calibri" panose="020F0502020204030204" pitchFamily="34" charset="0"/>
                <a:cs typeface="Calibri" panose="020F0502020204030204" pitchFamily="34" charset="0"/>
              </a:rPr>
              <a:t>İnsanlara bir Şeyler öğretmek</a:t>
            </a:r>
          </a:p>
          <a:p>
            <a:r>
              <a:rPr lang="tr-TR" dirty="0">
                <a:solidFill>
                  <a:schemeClr val="accent1">
                    <a:lumMod val="50000"/>
                  </a:schemeClr>
                </a:solidFill>
                <a:latin typeface="Calibri" panose="020F0502020204030204" pitchFamily="34" charset="0"/>
                <a:cs typeface="Calibri" panose="020F0502020204030204" pitchFamily="34" charset="0"/>
              </a:rPr>
              <a:t> </a:t>
            </a:r>
          </a:p>
          <a:p>
            <a:r>
              <a:rPr lang="tr-TR" dirty="0">
                <a:solidFill>
                  <a:schemeClr val="accent1">
                    <a:lumMod val="50000"/>
                  </a:schemeClr>
                </a:solidFill>
                <a:latin typeface="Calibri" panose="020F0502020204030204" pitchFamily="34" charset="0"/>
                <a:cs typeface="Calibri" panose="020F0502020204030204" pitchFamily="34" charset="0"/>
              </a:rPr>
              <a:t>Mesleki açıdan güvenceye sahip olmak </a:t>
            </a:r>
          </a:p>
          <a:p>
            <a:endParaRPr lang="tr-TR" dirty="0">
              <a:solidFill>
                <a:schemeClr val="accent1">
                  <a:lumMod val="50000"/>
                </a:schemeClr>
              </a:solidFill>
              <a:latin typeface="Calibri" panose="020F0502020204030204" pitchFamily="34" charset="0"/>
              <a:cs typeface="Calibri" panose="020F0502020204030204" pitchFamily="34" charset="0"/>
            </a:endParaRPr>
          </a:p>
          <a:p>
            <a:r>
              <a:rPr lang="tr-TR" dirty="0">
                <a:solidFill>
                  <a:schemeClr val="accent1">
                    <a:lumMod val="50000"/>
                  </a:schemeClr>
                </a:solidFill>
                <a:latin typeface="Calibri" panose="020F0502020204030204" pitchFamily="34" charset="0"/>
                <a:cs typeface="Calibri" panose="020F0502020204030204" pitchFamily="34" charset="0"/>
              </a:rPr>
              <a:t>İnsanları eğlendirmek</a:t>
            </a:r>
          </a:p>
          <a:p>
            <a:endParaRPr lang="tr-TR" dirty="0">
              <a:latin typeface="Calibri" panose="020F0502020204030204" pitchFamily="34" charset="0"/>
              <a:cs typeface="Calibri" panose="020F0502020204030204" pitchFamily="34" charset="0"/>
            </a:endParaRPr>
          </a:p>
          <a:p>
            <a:pPr>
              <a:spcBef>
                <a:spcPts val="600"/>
              </a:spcBef>
            </a:pPr>
            <a:endParaRPr lang="tr-TR" dirty="0">
              <a:latin typeface="Calibri" panose="020F0502020204030204" pitchFamily="34" charset="0"/>
              <a:cs typeface="Calibri" panose="020F0502020204030204" pitchFamily="34" charset="0"/>
            </a:endParaRPr>
          </a:p>
        </p:txBody>
      </p:sp>
      <p:sp>
        <p:nvSpPr>
          <p:cNvPr id="10" name="Google Shape;461;p23">
            <a:extLst>
              <a:ext uri="{FF2B5EF4-FFF2-40B4-BE49-F238E27FC236}">
                <a16:creationId xmlns:a16="http://schemas.microsoft.com/office/drawing/2014/main" xmlns="" id="{1D0CB505-109C-416E-8C48-FAB533B4E2F4}"/>
              </a:ext>
            </a:extLst>
          </p:cNvPr>
          <p:cNvSpPr txBox="1">
            <a:spLocks/>
          </p:cNvSpPr>
          <p:nvPr/>
        </p:nvSpPr>
        <p:spPr>
          <a:xfrm>
            <a:off x="6258621" y="811663"/>
            <a:ext cx="2308522" cy="279918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indent="-171450">
              <a:spcBef>
                <a:spcPts val="1000"/>
              </a:spcBef>
              <a:spcAft>
                <a:spcPts val="1000"/>
              </a:spcAft>
            </a:pPr>
            <a:r>
              <a:rPr lang="tr-TR" dirty="0">
                <a:solidFill>
                  <a:schemeClr val="accent1">
                    <a:lumMod val="50000"/>
                  </a:schemeClr>
                </a:solidFill>
                <a:latin typeface="Calibri" panose="020F0502020204030204" pitchFamily="34" charset="0"/>
                <a:cs typeface="Calibri" panose="020F0502020204030204" pitchFamily="34" charset="0"/>
              </a:rPr>
              <a:t>İstediğiniz zaman çalışmak</a:t>
            </a:r>
          </a:p>
          <a:p>
            <a:pPr marL="171450" indent="-171450">
              <a:spcBef>
                <a:spcPts val="1000"/>
              </a:spcBef>
              <a:spcAft>
                <a:spcPts val="1000"/>
              </a:spcAft>
            </a:pPr>
            <a:r>
              <a:rPr lang="tr-TR" dirty="0">
                <a:solidFill>
                  <a:schemeClr val="accent1">
                    <a:lumMod val="50000"/>
                  </a:schemeClr>
                </a:solidFill>
                <a:latin typeface="Calibri" panose="020F0502020204030204" pitchFamily="34" charset="0"/>
                <a:cs typeface="Calibri" panose="020F0502020204030204" pitchFamily="34" charset="0"/>
              </a:rPr>
              <a:t> Dünyayı güzelleştirmek </a:t>
            </a:r>
          </a:p>
          <a:p>
            <a:pPr marL="171450" indent="-171450">
              <a:spcBef>
                <a:spcPts val="1000"/>
              </a:spcBef>
              <a:spcAft>
                <a:spcPts val="1000"/>
              </a:spcAft>
            </a:pPr>
            <a:r>
              <a:rPr lang="tr-TR" dirty="0">
                <a:solidFill>
                  <a:schemeClr val="accent1">
                    <a:lumMod val="50000"/>
                  </a:schemeClr>
                </a:solidFill>
                <a:latin typeface="Calibri" panose="020F0502020204030204" pitchFamily="34" charset="0"/>
                <a:cs typeface="Calibri" panose="020F0502020204030204" pitchFamily="34" charset="0"/>
              </a:rPr>
              <a:t>Açık havada çalışmak </a:t>
            </a:r>
          </a:p>
          <a:p>
            <a:pPr marL="171450" indent="-171450">
              <a:spcBef>
                <a:spcPts val="1000"/>
              </a:spcBef>
              <a:spcAft>
                <a:spcPts val="1000"/>
              </a:spcAft>
            </a:pPr>
            <a:r>
              <a:rPr lang="tr-TR" dirty="0">
                <a:solidFill>
                  <a:schemeClr val="accent1">
                    <a:lumMod val="50000"/>
                  </a:schemeClr>
                </a:solidFill>
                <a:latin typeface="Calibri" panose="020F0502020204030204" pitchFamily="34" charset="0"/>
                <a:cs typeface="Calibri" panose="020F0502020204030204" pitchFamily="34" charset="0"/>
              </a:rPr>
              <a:t>Macera aramak </a:t>
            </a:r>
          </a:p>
          <a:p>
            <a:pPr marL="171450" indent="-171450">
              <a:spcBef>
                <a:spcPts val="1000"/>
              </a:spcBef>
              <a:spcAft>
                <a:spcPts val="1000"/>
              </a:spcAft>
            </a:pPr>
            <a:r>
              <a:rPr lang="tr-TR" dirty="0">
                <a:solidFill>
                  <a:schemeClr val="accent1">
                    <a:lumMod val="50000"/>
                  </a:schemeClr>
                </a:solidFill>
                <a:latin typeface="Calibri" panose="020F0502020204030204" pitchFamily="34" charset="0"/>
                <a:cs typeface="Calibri" panose="020F0502020204030204" pitchFamily="34" charset="0"/>
              </a:rPr>
              <a:t>Yeni şeyler öğrenmek </a:t>
            </a:r>
          </a:p>
          <a:p>
            <a:pPr marL="171450" indent="-171450">
              <a:spcBef>
                <a:spcPts val="1000"/>
              </a:spcBef>
              <a:spcAft>
                <a:spcPts val="1000"/>
              </a:spcAft>
            </a:pPr>
            <a:r>
              <a:rPr lang="tr-TR" dirty="0">
                <a:solidFill>
                  <a:schemeClr val="accent1">
                    <a:lumMod val="50000"/>
                  </a:schemeClr>
                </a:solidFill>
                <a:latin typeface="Calibri" panose="020F0502020204030204" pitchFamily="34" charset="0"/>
                <a:cs typeface="Calibri" panose="020F0502020204030204" pitchFamily="34" charset="0"/>
              </a:rPr>
              <a:t>Dünyanın daha iyi bir yer olmasına çabalamak </a:t>
            </a:r>
          </a:p>
          <a:p>
            <a:pPr marL="171450" indent="-171450">
              <a:spcBef>
                <a:spcPts val="1000"/>
              </a:spcBef>
              <a:spcAft>
                <a:spcPts val="1000"/>
              </a:spcAft>
            </a:pPr>
            <a:endParaRPr lang="tr-TR" sz="1200" dirty="0">
              <a:latin typeface="Calibri" panose="020F0502020204030204" pitchFamily="34" charset="0"/>
              <a:cs typeface="Calibri" panose="020F0502020204030204" pitchFamily="34" charset="0"/>
            </a:endParaRPr>
          </a:p>
          <a:p>
            <a:pPr marL="171450" indent="-171450">
              <a:spcBef>
                <a:spcPts val="1000"/>
              </a:spcBef>
              <a:spcAft>
                <a:spcPts val="1000"/>
              </a:spcAft>
            </a:pPr>
            <a:endParaRPr lang="tr-TR" sz="1200" dirty="0">
              <a:latin typeface="Calibri" panose="020F0502020204030204" pitchFamily="34" charset="0"/>
              <a:cs typeface="Calibri" panose="020F0502020204030204" pitchFamily="34" charset="0"/>
            </a:endParaRPr>
          </a:p>
          <a:p>
            <a:pPr>
              <a:spcBef>
                <a:spcPts val="1000"/>
              </a:spcBef>
              <a:spcAft>
                <a:spcPts val="1000"/>
              </a:spcAft>
            </a:pPr>
            <a:endParaRPr lang="tr-TR" dirty="0">
              <a:latin typeface="Calibri" panose="020F0502020204030204" pitchFamily="34" charset="0"/>
              <a:cs typeface="Calibri" panose="020F0502020204030204" pitchFamily="34" charset="0"/>
            </a:endParaRPr>
          </a:p>
        </p:txBody>
      </p:sp>
      <p:sp>
        <p:nvSpPr>
          <p:cNvPr id="3" name="Metin kutusu 2">
            <a:extLst>
              <a:ext uri="{FF2B5EF4-FFF2-40B4-BE49-F238E27FC236}">
                <a16:creationId xmlns:a16="http://schemas.microsoft.com/office/drawing/2014/main" xmlns="" id="{D2013588-5F39-4D5F-96BA-A131EDED77D0}"/>
              </a:ext>
            </a:extLst>
          </p:cNvPr>
          <p:cNvSpPr txBox="1"/>
          <p:nvPr/>
        </p:nvSpPr>
        <p:spPr>
          <a:xfrm>
            <a:off x="1691680" y="388464"/>
            <a:ext cx="4896544" cy="400110"/>
          </a:xfrm>
          <a:prstGeom prst="rect">
            <a:avLst/>
          </a:prstGeom>
          <a:noFill/>
        </p:spPr>
        <p:txBody>
          <a:bodyPr wrap="square" rtlCol="0">
            <a:spAutoFit/>
          </a:bodyPr>
          <a:lstStyle/>
          <a:p>
            <a:r>
              <a:rPr lang="tr-TR" sz="2000" b="1" dirty="0">
                <a:solidFill>
                  <a:srgbClr val="C00000"/>
                </a:solidFill>
                <a:latin typeface="Calibri" panose="020F0502020204030204" pitchFamily="34" charset="0"/>
                <a:cs typeface="Calibri" panose="020F0502020204030204" pitchFamily="34" charset="0"/>
              </a:rPr>
              <a:t>DEĞERLER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6" name="Google Shape;586;p37"/>
          <p:cNvSpPr/>
          <p:nvPr/>
        </p:nvSpPr>
        <p:spPr>
          <a:xfrm>
            <a:off x="1907704" y="250884"/>
            <a:ext cx="4464495" cy="1121557"/>
          </a:xfrm>
          <a:prstGeom prst="rect">
            <a:avLst/>
          </a:prstGeom>
          <a:noFill/>
          <a:ln>
            <a:noFill/>
          </a:ln>
        </p:spPr>
        <p:txBody>
          <a:bodyPr spcFirstLastPara="1" wrap="square" lIns="91425" tIns="91425" rIns="91425" bIns="91425" anchor="ctr" anchorCtr="0">
            <a:noAutofit/>
          </a:bodyPr>
          <a:lstStyle/>
          <a:p>
            <a:pPr lvl="0" algn="ctr"/>
            <a:r>
              <a:rPr lang="tr-TR" altLang="tr-TR" sz="2000" b="1" dirty="0">
                <a:solidFill>
                  <a:srgbClr val="FF0000"/>
                </a:solidFill>
                <a:latin typeface="Calibri" panose="020F0502020204030204" pitchFamily="34" charset="0"/>
                <a:cs typeface="Calibri" panose="020F0502020204030204" pitchFamily="34" charset="0"/>
              </a:rPr>
              <a:t>2- MESLEĞİN ÖZELLİKLERİNİ TANIMA</a:t>
            </a:r>
            <a:endParaRPr sz="2000" dirty="0">
              <a:solidFill>
                <a:srgbClr val="A6BCC9"/>
              </a:solidFill>
              <a:latin typeface="Calibri" panose="020F0502020204030204" pitchFamily="34" charset="0"/>
              <a:ea typeface="Roboto Slab Regular"/>
              <a:cs typeface="Calibri" panose="020F0502020204030204" pitchFamily="34" charset="0"/>
              <a:sym typeface="Roboto Slab Regular"/>
            </a:endParaRPr>
          </a:p>
        </p:txBody>
      </p:sp>
      <p:sp>
        <p:nvSpPr>
          <p:cNvPr id="587" name="Google Shape;587;p37"/>
          <p:cNvSpPr txBox="1">
            <a:spLocks noGrp="1"/>
          </p:cNvSpPr>
          <p:nvPr>
            <p:ph type="body" idx="4294967295"/>
          </p:nvPr>
        </p:nvSpPr>
        <p:spPr>
          <a:xfrm>
            <a:off x="936397" y="1865313"/>
            <a:ext cx="4464495" cy="2232249"/>
          </a:xfrm>
          <a:prstGeom prst="rect">
            <a:avLst/>
          </a:prstGeom>
        </p:spPr>
        <p:txBody>
          <a:bodyPr spcFirstLastPara="1" wrap="square" lIns="91425" tIns="91425" rIns="91425" bIns="91425" anchor="ctr" anchorCtr="0">
            <a:noAutofit/>
          </a:bodyPr>
          <a:lstStyle/>
          <a:p>
            <a:pPr eaLnBrk="1" hangingPunct="1">
              <a:lnSpc>
                <a:spcPct val="80000"/>
              </a:lnSpc>
              <a:buSzPct val="110000"/>
              <a:buFont typeface="Wingdings" panose="05000000000000000000" pitchFamily="2" charset="2"/>
              <a:buChar char="Ø"/>
            </a:pPr>
            <a:r>
              <a:rPr lang="tr-TR" altLang="tr-TR" sz="1400" dirty="0">
                <a:solidFill>
                  <a:srgbClr val="0A0D0E"/>
                </a:solidFill>
                <a:latin typeface="Calibri" panose="020F0502020204030204" pitchFamily="34" charset="0"/>
                <a:cs typeface="Calibri" panose="020F0502020204030204" pitchFamily="34" charset="0"/>
              </a:rPr>
              <a:t>İşin Adı ve Tanımı</a:t>
            </a:r>
          </a:p>
          <a:p>
            <a:pPr marL="101600" indent="0" eaLnBrk="1" hangingPunct="1">
              <a:lnSpc>
                <a:spcPct val="80000"/>
              </a:lnSpc>
              <a:buSzPct val="110000"/>
              <a:buNone/>
            </a:pPr>
            <a:endParaRPr lang="tr-TR" altLang="tr-TR" sz="1400" dirty="0">
              <a:solidFill>
                <a:srgbClr val="0A0D0E"/>
              </a:solidFill>
              <a:latin typeface="Calibri" panose="020F0502020204030204" pitchFamily="34" charset="0"/>
              <a:cs typeface="Calibri" panose="020F0502020204030204" pitchFamily="34" charset="0"/>
            </a:endParaRPr>
          </a:p>
          <a:p>
            <a:pPr eaLnBrk="1" hangingPunct="1">
              <a:lnSpc>
                <a:spcPct val="80000"/>
              </a:lnSpc>
              <a:buSzPct val="110000"/>
              <a:buFont typeface="Wingdings" panose="05000000000000000000" pitchFamily="2" charset="2"/>
              <a:buChar char="Ø"/>
            </a:pPr>
            <a:r>
              <a:rPr lang="tr-TR" altLang="tr-TR" sz="1400" dirty="0">
                <a:solidFill>
                  <a:srgbClr val="0A0D0E"/>
                </a:solidFill>
                <a:latin typeface="Calibri" panose="020F0502020204030204" pitchFamily="34" charset="0"/>
                <a:cs typeface="Calibri" panose="020F0502020204030204" pitchFamily="34" charset="0"/>
              </a:rPr>
              <a:t>İşe Girme Olanakları</a:t>
            </a:r>
          </a:p>
          <a:p>
            <a:pPr marL="101600" indent="0" eaLnBrk="1" hangingPunct="1">
              <a:lnSpc>
                <a:spcPct val="80000"/>
              </a:lnSpc>
              <a:buSzPct val="110000"/>
              <a:buNone/>
            </a:pPr>
            <a:endParaRPr lang="tr-TR" altLang="tr-TR" sz="1400" dirty="0">
              <a:solidFill>
                <a:srgbClr val="0A0D0E"/>
              </a:solidFill>
              <a:latin typeface="Calibri" panose="020F0502020204030204" pitchFamily="34" charset="0"/>
              <a:cs typeface="Calibri" panose="020F0502020204030204" pitchFamily="34" charset="0"/>
            </a:endParaRPr>
          </a:p>
          <a:p>
            <a:pPr eaLnBrk="1" hangingPunct="1">
              <a:lnSpc>
                <a:spcPct val="80000"/>
              </a:lnSpc>
              <a:buSzPct val="110000"/>
              <a:buFont typeface="Wingdings" panose="05000000000000000000" pitchFamily="2" charset="2"/>
              <a:buChar char="Ø"/>
            </a:pPr>
            <a:r>
              <a:rPr lang="tr-TR" altLang="tr-TR" sz="1400" dirty="0">
                <a:solidFill>
                  <a:srgbClr val="0A0D0E"/>
                </a:solidFill>
                <a:latin typeface="Calibri" panose="020F0502020204030204" pitchFamily="34" charset="0"/>
                <a:cs typeface="Calibri" panose="020F0502020204030204" pitchFamily="34" charset="0"/>
              </a:rPr>
              <a:t>İşin Özelliği</a:t>
            </a:r>
          </a:p>
          <a:p>
            <a:pPr marL="101600" indent="0" eaLnBrk="1" hangingPunct="1">
              <a:lnSpc>
                <a:spcPct val="80000"/>
              </a:lnSpc>
              <a:buSzPct val="110000"/>
              <a:buNone/>
            </a:pPr>
            <a:endParaRPr lang="tr-TR" altLang="tr-TR" sz="1400" dirty="0">
              <a:solidFill>
                <a:srgbClr val="0A0D0E"/>
              </a:solidFill>
              <a:latin typeface="Calibri" panose="020F0502020204030204" pitchFamily="34" charset="0"/>
              <a:cs typeface="Calibri" panose="020F0502020204030204" pitchFamily="34" charset="0"/>
            </a:endParaRPr>
          </a:p>
          <a:p>
            <a:pPr eaLnBrk="1" hangingPunct="1">
              <a:lnSpc>
                <a:spcPct val="80000"/>
              </a:lnSpc>
              <a:buSzPct val="110000"/>
              <a:buFont typeface="Wingdings" panose="05000000000000000000" pitchFamily="2" charset="2"/>
              <a:buChar char="Ø"/>
            </a:pPr>
            <a:r>
              <a:rPr lang="tr-TR" altLang="tr-TR" sz="1400" dirty="0">
                <a:solidFill>
                  <a:srgbClr val="0A0D0E"/>
                </a:solidFill>
                <a:latin typeface="Calibri" panose="020F0502020204030204" pitchFamily="34" charset="0"/>
                <a:cs typeface="Calibri" panose="020F0502020204030204" pitchFamily="34" charset="0"/>
              </a:rPr>
              <a:t>Çalışma Ortamı</a:t>
            </a:r>
          </a:p>
          <a:p>
            <a:pPr marL="101600" indent="0" eaLnBrk="1" hangingPunct="1">
              <a:lnSpc>
                <a:spcPct val="80000"/>
              </a:lnSpc>
              <a:buSzPct val="110000"/>
              <a:buNone/>
            </a:pPr>
            <a:endParaRPr lang="tr-TR" altLang="tr-TR" sz="1400" dirty="0">
              <a:solidFill>
                <a:srgbClr val="0A0D0E"/>
              </a:solidFill>
              <a:latin typeface="Calibri" panose="020F0502020204030204" pitchFamily="34" charset="0"/>
              <a:cs typeface="Calibri" panose="020F0502020204030204" pitchFamily="34" charset="0"/>
            </a:endParaRPr>
          </a:p>
          <a:p>
            <a:pPr>
              <a:lnSpc>
                <a:spcPct val="80000"/>
              </a:lnSpc>
              <a:buSzPct val="110000"/>
              <a:buFont typeface="Wingdings" panose="05000000000000000000" pitchFamily="2" charset="2"/>
              <a:buChar char="Ø"/>
            </a:pPr>
            <a:r>
              <a:rPr lang="tr-TR" altLang="tr-TR" sz="1400" dirty="0">
                <a:solidFill>
                  <a:srgbClr val="0A0D0E"/>
                </a:solidFill>
                <a:latin typeface="Calibri" panose="020F0502020204030204" pitchFamily="34" charset="0"/>
                <a:cs typeface="Calibri" panose="020F0502020204030204" pitchFamily="34" charset="0"/>
              </a:rPr>
              <a:t>Öğrenim Biçimi ve Süresi</a:t>
            </a:r>
          </a:p>
          <a:p>
            <a:pPr eaLnBrk="1" hangingPunct="1">
              <a:lnSpc>
                <a:spcPct val="80000"/>
              </a:lnSpc>
              <a:buSzPct val="110000"/>
              <a:buFont typeface="Wingdings" panose="05000000000000000000" pitchFamily="2" charset="2"/>
              <a:buChar char="Ø"/>
            </a:pPr>
            <a:endParaRPr lang="tr-TR" altLang="tr-TR" sz="1400" dirty="0">
              <a:solidFill>
                <a:srgbClr val="0A0D0E"/>
              </a:solidFill>
              <a:latin typeface="Calibri" panose="020F0502020204030204" pitchFamily="34" charset="0"/>
              <a:cs typeface="Calibri" panose="020F0502020204030204" pitchFamily="34" charset="0"/>
            </a:endParaRPr>
          </a:p>
          <a:p>
            <a:pPr marL="101600" indent="0" eaLnBrk="1" hangingPunct="1">
              <a:lnSpc>
                <a:spcPct val="80000"/>
              </a:lnSpc>
              <a:buSzPct val="110000"/>
              <a:buNone/>
            </a:pPr>
            <a:endParaRPr lang="tr-TR" altLang="tr-TR" sz="1400" dirty="0">
              <a:solidFill>
                <a:srgbClr val="0A0D0E"/>
              </a:solidFill>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800" dirty="0">
              <a:latin typeface="Calibri" panose="020F0502020204030204" pitchFamily="34" charset="0"/>
              <a:cs typeface="Calibri" panose="020F0502020204030204" pitchFamily="34" charset="0"/>
            </a:endParaRPr>
          </a:p>
        </p:txBody>
      </p:sp>
      <p:sp>
        <p:nvSpPr>
          <p:cNvPr id="588" name="Google Shape;588;p37"/>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sp>
        <p:nvSpPr>
          <p:cNvPr id="2" name="Metin kutusu 1">
            <a:extLst>
              <a:ext uri="{FF2B5EF4-FFF2-40B4-BE49-F238E27FC236}">
                <a16:creationId xmlns:a16="http://schemas.microsoft.com/office/drawing/2014/main" xmlns="" id="{28CF2A5C-698B-4FE0-87CB-D1449CC6FA67}"/>
              </a:ext>
            </a:extLst>
          </p:cNvPr>
          <p:cNvSpPr txBox="1"/>
          <p:nvPr/>
        </p:nvSpPr>
        <p:spPr>
          <a:xfrm>
            <a:off x="4427984" y="1203598"/>
            <a:ext cx="3312368" cy="2162580"/>
          </a:xfrm>
          <a:prstGeom prst="rect">
            <a:avLst/>
          </a:prstGeom>
          <a:noFill/>
        </p:spPr>
        <p:txBody>
          <a:bodyPr wrap="square" rtlCol="0">
            <a:spAutoFit/>
          </a:bodyPr>
          <a:lstStyle/>
          <a:p>
            <a:pPr eaLnBrk="1" hangingPunct="1">
              <a:lnSpc>
                <a:spcPct val="80000"/>
              </a:lnSpc>
              <a:buSzPct val="110000"/>
            </a:pPr>
            <a:endParaRPr lang="tr-TR" altLang="tr-TR" dirty="0">
              <a:latin typeface="Calibri" panose="020F0502020204030204" pitchFamily="34" charset="0"/>
              <a:cs typeface="Calibri" panose="020F0502020204030204" pitchFamily="34" charset="0"/>
            </a:endParaRPr>
          </a:p>
          <a:p>
            <a:pPr marL="101600" indent="0" eaLnBrk="1" hangingPunct="1">
              <a:lnSpc>
                <a:spcPct val="80000"/>
              </a:lnSpc>
              <a:buSzPct val="110000"/>
              <a:buNone/>
            </a:pPr>
            <a:endParaRPr lang="tr-TR" altLang="tr-TR" dirty="0">
              <a:latin typeface="Calibri" panose="020F0502020204030204" pitchFamily="34" charset="0"/>
              <a:cs typeface="Calibri" panose="020F0502020204030204" pitchFamily="34" charset="0"/>
            </a:endParaRPr>
          </a:p>
          <a:p>
            <a:pPr eaLnBrk="1" hangingPunct="1">
              <a:lnSpc>
                <a:spcPct val="80000"/>
              </a:lnSpc>
              <a:buSzPct val="110000"/>
              <a:buFont typeface="Wingdings" panose="05000000000000000000" pitchFamily="2" charset="2"/>
              <a:buChar char="Ø"/>
            </a:pPr>
            <a:r>
              <a:rPr lang="tr-TR" altLang="tr-TR" dirty="0">
                <a:latin typeface="Calibri" panose="020F0502020204030204" pitchFamily="34" charset="0"/>
                <a:cs typeface="Calibri" panose="020F0502020204030204" pitchFamily="34" charset="0"/>
              </a:rPr>
              <a:t>İşe Giriş</a:t>
            </a:r>
          </a:p>
          <a:p>
            <a:pPr eaLnBrk="1" hangingPunct="1">
              <a:lnSpc>
                <a:spcPct val="80000"/>
              </a:lnSpc>
              <a:buSzPct val="110000"/>
            </a:pPr>
            <a:endParaRPr lang="tr-TR" altLang="tr-TR" dirty="0">
              <a:latin typeface="Calibri" panose="020F0502020204030204" pitchFamily="34" charset="0"/>
              <a:cs typeface="Calibri" panose="020F0502020204030204" pitchFamily="34" charset="0"/>
            </a:endParaRPr>
          </a:p>
          <a:p>
            <a:pPr marL="101600" indent="0" eaLnBrk="1" hangingPunct="1">
              <a:lnSpc>
                <a:spcPct val="80000"/>
              </a:lnSpc>
              <a:buSzPct val="110000"/>
              <a:buNone/>
            </a:pPr>
            <a:endParaRPr lang="tr-TR" altLang="tr-TR" dirty="0">
              <a:latin typeface="Calibri" panose="020F0502020204030204" pitchFamily="34" charset="0"/>
              <a:cs typeface="Calibri" panose="020F0502020204030204" pitchFamily="34" charset="0"/>
            </a:endParaRPr>
          </a:p>
          <a:p>
            <a:pPr eaLnBrk="1" hangingPunct="1">
              <a:lnSpc>
                <a:spcPct val="80000"/>
              </a:lnSpc>
              <a:buSzPct val="110000"/>
              <a:buFont typeface="Wingdings" panose="05000000000000000000" pitchFamily="2" charset="2"/>
              <a:buChar char="Ø"/>
            </a:pPr>
            <a:r>
              <a:rPr lang="tr-TR" altLang="tr-TR" dirty="0">
                <a:latin typeface="Calibri" panose="020F0502020204030204" pitchFamily="34" charset="0"/>
                <a:cs typeface="Calibri" panose="020F0502020204030204" pitchFamily="34" charset="0"/>
              </a:rPr>
              <a:t>İşte İlerleme (Kariyer)</a:t>
            </a:r>
          </a:p>
          <a:p>
            <a:pPr eaLnBrk="1" hangingPunct="1">
              <a:lnSpc>
                <a:spcPct val="80000"/>
              </a:lnSpc>
              <a:buSzPct val="110000"/>
            </a:pPr>
            <a:endParaRPr lang="tr-TR" altLang="tr-TR" dirty="0">
              <a:latin typeface="Calibri" panose="020F0502020204030204" pitchFamily="34" charset="0"/>
              <a:cs typeface="Calibri" panose="020F0502020204030204" pitchFamily="34" charset="0"/>
            </a:endParaRPr>
          </a:p>
          <a:p>
            <a:pPr marL="101600" indent="0" eaLnBrk="1" hangingPunct="1">
              <a:lnSpc>
                <a:spcPct val="80000"/>
              </a:lnSpc>
              <a:buSzPct val="110000"/>
              <a:buNone/>
            </a:pPr>
            <a:endParaRPr lang="tr-TR" altLang="tr-TR" dirty="0">
              <a:latin typeface="Calibri" panose="020F0502020204030204" pitchFamily="34" charset="0"/>
              <a:cs typeface="Calibri" panose="020F0502020204030204" pitchFamily="34" charset="0"/>
            </a:endParaRPr>
          </a:p>
          <a:p>
            <a:pPr eaLnBrk="1" hangingPunct="1">
              <a:lnSpc>
                <a:spcPct val="80000"/>
              </a:lnSpc>
              <a:buSzPct val="110000"/>
              <a:buFont typeface="Wingdings" panose="05000000000000000000" pitchFamily="2" charset="2"/>
              <a:buChar char="Ø"/>
            </a:pPr>
            <a:r>
              <a:rPr lang="tr-TR" altLang="tr-TR" dirty="0">
                <a:latin typeface="Calibri" panose="020F0502020204030204" pitchFamily="34" charset="0"/>
                <a:cs typeface="Calibri" panose="020F0502020204030204" pitchFamily="34" charset="0"/>
              </a:rPr>
              <a:t>Kazanç Durumu</a:t>
            </a:r>
          </a:p>
          <a:p>
            <a:pPr eaLnBrk="1" hangingPunct="1">
              <a:lnSpc>
                <a:spcPct val="80000"/>
              </a:lnSpc>
              <a:buSzPct val="110000"/>
            </a:pPr>
            <a:endParaRPr lang="tr-TR" altLang="tr-TR" dirty="0">
              <a:latin typeface="Calibri" panose="020F0502020204030204" pitchFamily="34" charset="0"/>
              <a:cs typeface="Calibri" panose="020F0502020204030204" pitchFamily="34" charset="0"/>
            </a:endParaRPr>
          </a:p>
          <a:p>
            <a:pPr marL="101600" indent="0" eaLnBrk="1" hangingPunct="1">
              <a:lnSpc>
                <a:spcPct val="80000"/>
              </a:lnSpc>
              <a:buSzPct val="110000"/>
              <a:buNone/>
            </a:pPr>
            <a:endParaRPr lang="tr-TR" altLang="tr-TR" dirty="0">
              <a:latin typeface="Calibri" panose="020F0502020204030204" pitchFamily="34" charset="0"/>
              <a:cs typeface="Calibri" panose="020F0502020204030204" pitchFamily="34" charset="0"/>
            </a:endParaRPr>
          </a:p>
          <a:p>
            <a:pPr eaLnBrk="1" hangingPunct="1">
              <a:lnSpc>
                <a:spcPct val="80000"/>
              </a:lnSpc>
              <a:buSzPct val="110000"/>
              <a:buFont typeface="Wingdings" panose="05000000000000000000" pitchFamily="2" charset="2"/>
              <a:buChar char="Ø"/>
            </a:pPr>
            <a:r>
              <a:rPr lang="tr-TR" altLang="tr-TR" dirty="0">
                <a:latin typeface="Calibri" panose="020F0502020204030204" pitchFamily="34" charset="0"/>
                <a:cs typeface="Calibri" panose="020F0502020204030204" pitchFamily="34" charset="0"/>
              </a:rPr>
              <a:t>Avantaj ve Dezavantajları</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40"/>
          <p:cNvSpPr txBox="1">
            <a:spLocks noGrp="1"/>
          </p:cNvSpPr>
          <p:nvPr>
            <p:ph type="title"/>
          </p:nvPr>
        </p:nvSpPr>
        <p:spPr>
          <a:xfrm>
            <a:off x="2822033" y="410089"/>
            <a:ext cx="5295951" cy="1024885"/>
          </a:xfrm>
          <a:prstGeom prst="rect">
            <a:avLst/>
          </a:prstGeom>
        </p:spPr>
        <p:txBody>
          <a:bodyPr spcFirstLastPara="1" wrap="square" lIns="91425" tIns="91425" rIns="91425" bIns="91425" anchor="ctr" anchorCtr="0">
            <a:noAutofit/>
          </a:bodyPr>
          <a:lstStyle/>
          <a:p>
            <a:pPr lvl="0"/>
            <a:r>
              <a:rPr lang="tr-TR" b="1" dirty="0">
                <a:solidFill>
                  <a:schemeClr val="accent5">
                    <a:lumMod val="50000"/>
                  </a:schemeClr>
                </a:solidFill>
                <a:latin typeface="Calibri" panose="020F0502020204030204" pitchFamily="34" charset="0"/>
                <a:cs typeface="Calibri" panose="020F0502020204030204" pitchFamily="34" charset="0"/>
              </a:rPr>
              <a:t>Meslekleri Tanırken Faydalanılabilecek Kaynaklar</a:t>
            </a:r>
            <a:r>
              <a:rPr lang="tr-TR" b="1" dirty="0">
                <a:latin typeface="Calibri" panose="020F0502020204030204" pitchFamily="34" charset="0"/>
                <a:cs typeface="Calibri" panose="020F0502020204030204" pitchFamily="34" charset="0"/>
              </a:rPr>
              <a:t/>
            </a:r>
            <a:br>
              <a:rPr lang="tr-TR" b="1" dirty="0">
                <a:latin typeface="Calibri" panose="020F0502020204030204" pitchFamily="34" charset="0"/>
                <a:cs typeface="Calibri" panose="020F0502020204030204" pitchFamily="34" charset="0"/>
              </a:rPr>
            </a:br>
            <a:endParaRPr dirty="0">
              <a:latin typeface="Calibri" panose="020F0502020204030204" pitchFamily="34" charset="0"/>
              <a:cs typeface="Calibri" panose="020F0502020204030204" pitchFamily="34" charset="0"/>
            </a:endParaRPr>
          </a:p>
        </p:txBody>
      </p:sp>
      <p:sp>
        <p:nvSpPr>
          <p:cNvPr id="608" name="Google Shape;608;p40"/>
          <p:cNvSpPr txBox="1">
            <a:spLocks noGrp="1"/>
          </p:cNvSpPr>
          <p:nvPr>
            <p:ph type="body" idx="1"/>
          </p:nvPr>
        </p:nvSpPr>
        <p:spPr>
          <a:xfrm>
            <a:off x="2555777" y="1347614"/>
            <a:ext cx="5638398" cy="2953086"/>
          </a:xfrm>
          <a:prstGeom prst="rect">
            <a:avLst/>
          </a:prstGeom>
        </p:spPr>
        <p:txBody>
          <a:bodyPr spcFirstLastPara="1" wrap="square" lIns="91425" tIns="91425" rIns="91425" bIns="91425" anchor="t" anchorCtr="0">
            <a:noAutofit/>
          </a:bodyPr>
          <a:lstStyle/>
          <a:p>
            <a:r>
              <a:rPr lang="tr-TR" sz="1400" dirty="0">
                <a:latin typeface="Calibri" panose="020F0502020204030204" pitchFamily="34" charset="0"/>
                <a:cs typeface="Calibri" panose="020F0502020204030204" pitchFamily="34" charset="0"/>
              </a:rPr>
              <a:t>Meslek çalışanları</a:t>
            </a:r>
          </a:p>
          <a:p>
            <a:r>
              <a:rPr lang="tr-TR" sz="1400" dirty="0">
                <a:latin typeface="Calibri" panose="020F0502020204030204" pitchFamily="34" charset="0"/>
                <a:cs typeface="Calibri" panose="020F0502020204030204" pitchFamily="34" charset="0"/>
              </a:rPr>
              <a:t>İşyeri ziyaretleri</a:t>
            </a:r>
          </a:p>
          <a:p>
            <a:r>
              <a:rPr lang="tr-TR" sz="1400" dirty="0">
                <a:latin typeface="Calibri" panose="020F0502020204030204" pitchFamily="34" charset="0"/>
                <a:cs typeface="Calibri" panose="020F0502020204030204" pitchFamily="34" charset="0"/>
              </a:rPr>
              <a:t>Meslek atölyelerine katılım</a:t>
            </a:r>
          </a:p>
          <a:p>
            <a:r>
              <a:rPr lang="tr-TR" sz="1400" dirty="0">
                <a:latin typeface="Calibri" panose="020F0502020204030204" pitchFamily="34" charset="0"/>
                <a:cs typeface="Calibri" panose="020F0502020204030204" pitchFamily="34" charset="0"/>
              </a:rPr>
              <a:t>İŞKUR</a:t>
            </a:r>
          </a:p>
          <a:p>
            <a:r>
              <a:rPr lang="tr-TR" sz="1400" dirty="0">
                <a:latin typeface="Calibri" panose="020F0502020204030204" pitchFamily="34" charset="0"/>
                <a:cs typeface="Calibri" panose="020F0502020204030204" pitchFamily="34" charset="0"/>
              </a:rPr>
              <a:t>Ulusal Mesleki Bilgilendirme Sistemi</a:t>
            </a:r>
          </a:p>
          <a:p>
            <a:pPr marL="0" indent="0">
              <a:buNone/>
            </a:pPr>
            <a:r>
              <a:rPr lang="tr-TR" sz="1400" dirty="0">
                <a:latin typeface="Calibri" panose="020F0502020204030204" pitchFamily="34" charset="0"/>
                <a:cs typeface="Calibri" panose="020F0502020204030204" pitchFamily="34" charset="0"/>
                <a:hlinkClick r:id="rId3"/>
              </a:rPr>
              <a:t>(http://mbs.meb.gov.tr/</a:t>
            </a:r>
            <a:r>
              <a:rPr lang="tr-TR" sz="1400" dirty="0">
                <a:latin typeface="Calibri" panose="020F0502020204030204" pitchFamily="34" charset="0"/>
                <a:cs typeface="Calibri" panose="020F0502020204030204" pitchFamily="34" charset="0"/>
              </a:rPr>
              <a:t>)</a:t>
            </a:r>
          </a:p>
          <a:p>
            <a:r>
              <a:rPr lang="tr-TR" sz="1400" b="1" i="1" dirty="0">
                <a:latin typeface="Calibri" panose="020F0502020204030204" pitchFamily="34" charset="0"/>
                <a:cs typeface="Calibri" panose="020F0502020204030204" pitchFamily="34" charset="0"/>
              </a:rPr>
              <a:t>Kocaeli Kariyer Planlama </a:t>
            </a:r>
            <a:r>
              <a:rPr lang="tr-TR" sz="1400" b="1" i="1" dirty="0" err="1">
                <a:latin typeface="Calibri" panose="020F0502020204030204" pitchFamily="34" charset="0"/>
                <a:cs typeface="Calibri" panose="020F0502020204030204" pitchFamily="34" charset="0"/>
              </a:rPr>
              <a:t>Portalı</a:t>
            </a:r>
            <a:r>
              <a:rPr lang="tr-TR" sz="1400" b="1" i="1" dirty="0">
                <a:latin typeface="Calibri" panose="020F0502020204030204" pitchFamily="34" charset="0"/>
                <a:cs typeface="Calibri" panose="020F0502020204030204" pitchFamily="34" charset="0"/>
              </a:rPr>
              <a:t> </a:t>
            </a:r>
          </a:p>
          <a:p>
            <a:pPr marL="0" indent="0">
              <a:buNone/>
            </a:pPr>
            <a:r>
              <a:rPr lang="tr-TR" sz="1400" b="1" i="1" dirty="0">
                <a:latin typeface="Calibri" panose="020F0502020204030204" pitchFamily="34" charset="0"/>
                <a:cs typeface="Calibri" panose="020F0502020204030204" pitchFamily="34" charset="0"/>
                <a:hlinkClick r:id="rId4"/>
              </a:rPr>
              <a:t>https://kocaeli.meb.gov.tr/kariyer/</a:t>
            </a:r>
            <a:endParaRPr lang="tr-TR" sz="1400" b="1" i="1" dirty="0">
              <a:latin typeface="Calibri" panose="020F0502020204030204" pitchFamily="34" charset="0"/>
              <a:cs typeface="Calibri" panose="020F0502020204030204" pitchFamily="34" charset="0"/>
            </a:endParaRPr>
          </a:p>
          <a:p>
            <a:r>
              <a:rPr lang="tr-TR" sz="1400" dirty="0">
                <a:latin typeface="Calibri" panose="020F0502020204030204" pitchFamily="34" charset="0"/>
                <a:cs typeface="Calibri" panose="020F0502020204030204" pitchFamily="34" charset="0"/>
              </a:rPr>
              <a:t>Liseleri ziyaret (Alan, bölüm ve dallarını tanıma)</a:t>
            </a:r>
          </a:p>
          <a:p>
            <a:r>
              <a:rPr lang="tr-TR" sz="1400" dirty="0">
                <a:latin typeface="Calibri" panose="020F0502020204030204" pitchFamily="34" charset="0"/>
                <a:cs typeface="Calibri" panose="020F0502020204030204" pitchFamily="34" charset="0"/>
              </a:rPr>
              <a:t>Okulların Rehberlik Servisleri</a:t>
            </a:r>
          </a:p>
          <a:p>
            <a:pPr marL="0" lvl="0" indent="0" algn="l" rtl="0">
              <a:lnSpc>
                <a:spcPct val="115000"/>
              </a:lnSpc>
              <a:spcBef>
                <a:spcPts val="0"/>
              </a:spcBef>
              <a:spcAft>
                <a:spcPts val="0"/>
              </a:spcAft>
              <a:buNone/>
            </a:pPr>
            <a:endParaRPr sz="1400" b="1" dirty="0">
              <a:solidFill>
                <a:srgbClr val="02BDC7"/>
              </a:solidFill>
              <a:latin typeface="Calibri" panose="020F0502020204030204" pitchFamily="34" charset="0"/>
              <a:cs typeface="Calibri" panose="020F0502020204030204" pitchFamily="34" charset="0"/>
            </a:endParaRPr>
          </a:p>
        </p:txBody>
      </p:sp>
      <p:sp>
        <p:nvSpPr>
          <p:cNvPr id="610" name="Google Shape;610;p40"/>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spTree>
    <p:extLst>
      <p:ext uri="{BB962C8B-B14F-4D97-AF65-F5344CB8AC3E}">
        <p14:creationId xmlns:p14="http://schemas.microsoft.com/office/powerpoint/2010/main" val="3621959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xmlns="" id="{BCE048A1-CD0F-4F8D-B191-6225D3454BE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
        <p:nvSpPr>
          <p:cNvPr id="3" name="Dikdörtgen 2">
            <a:extLst>
              <a:ext uri="{FF2B5EF4-FFF2-40B4-BE49-F238E27FC236}">
                <a16:creationId xmlns:a16="http://schemas.microsoft.com/office/drawing/2014/main" xmlns="" id="{091511C7-9C93-4A1C-86F1-B9C6E4C5C8FA}"/>
              </a:ext>
            </a:extLst>
          </p:cNvPr>
          <p:cNvSpPr/>
          <p:nvPr/>
        </p:nvSpPr>
        <p:spPr>
          <a:xfrm>
            <a:off x="1907704" y="1059582"/>
            <a:ext cx="5184576" cy="400110"/>
          </a:xfrm>
          <a:prstGeom prst="rect">
            <a:avLst/>
          </a:prstGeom>
        </p:spPr>
        <p:txBody>
          <a:bodyPr wrap="square">
            <a:spAutoFit/>
          </a:bodyPr>
          <a:lstStyle/>
          <a:p>
            <a:r>
              <a:rPr lang="tr-TR" altLang="tr-TR" sz="2000" b="1" dirty="0">
                <a:solidFill>
                  <a:srgbClr val="FF0000"/>
                </a:solidFill>
                <a:latin typeface="Calibri" panose="020F0502020204030204" pitchFamily="34" charset="0"/>
                <a:cs typeface="Calibri" panose="020F0502020204030204" pitchFamily="34" charset="0"/>
              </a:rPr>
              <a:t>3- ORTAK NOKTALARI BELİRLEME</a:t>
            </a:r>
            <a:endParaRPr lang="tr-TR" sz="2000" dirty="0">
              <a:latin typeface="Calibri" panose="020F0502020204030204" pitchFamily="34" charset="0"/>
              <a:cs typeface="Calibri" panose="020F0502020204030204" pitchFamily="34" charset="0"/>
            </a:endParaRPr>
          </a:p>
        </p:txBody>
      </p:sp>
      <p:sp>
        <p:nvSpPr>
          <p:cNvPr id="4" name="Dikdörtgen 3">
            <a:extLst>
              <a:ext uri="{FF2B5EF4-FFF2-40B4-BE49-F238E27FC236}">
                <a16:creationId xmlns:a16="http://schemas.microsoft.com/office/drawing/2014/main" xmlns="" id="{91867CC8-AE2A-4261-9029-A7686BFD8BDE}"/>
              </a:ext>
            </a:extLst>
          </p:cNvPr>
          <p:cNvSpPr/>
          <p:nvPr/>
        </p:nvSpPr>
        <p:spPr>
          <a:xfrm>
            <a:off x="611560" y="1663809"/>
            <a:ext cx="4536504" cy="1569660"/>
          </a:xfrm>
          <a:prstGeom prst="rect">
            <a:avLst/>
          </a:prstGeom>
        </p:spPr>
        <p:txBody>
          <a:bodyPr wrap="square">
            <a:spAutoFit/>
          </a:bodyPr>
          <a:lstStyle/>
          <a:p>
            <a:pPr marL="0" indent="0" eaLnBrk="1" hangingPunct="1">
              <a:buNone/>
            </a:pPr>
            <a:r>
              <a:rPr lang="tr-TR" altLang="tr-TR" sz="1600" dirty="0">
                <a:latin typeface="Calibri" panose="020F0502020204030204" pitchFamily="34" charset="0"/>
                <a:cs typeface="Calibri" panose="020F0502020204030204" pitchFamily="34" charset="0"/>
              </a:rPr>
              <a:t>Kendi özelliklerinizle mesleğin özellikleri ne derece uyuşuyor?</a:t>
            </a:r>
          </a:p>
          <a:p>
            <a:pPr eaLnBrk="1" hangingPunct="1">
              <a:buFont typeface="Wingdings" panose="05000000000000000000" pitchFamily="2" charset="2"/>
              <a:buNone/>
            </a:pPr>
            <a:endParaRPr lang="tr-TR" altLang="tr-TR" sz="1600" dirty="0">
              <a:latin typeface="Calibri" panose="020F0502020204030204" pitchFamily="34" charset="0"/>
              <a:cs typeface="Calibri" panose="020F0502020204030204" pitchFamily="34" charset="0"/>
            </a:endParaRPr>
          </a:p>
          <a:p>
            <a:pPr eaLnBrk="1" hangingPunct="1">
              <a:buFont typeface="Wingdings" panose="05000000000000000000" pitchFamily="2" charset="2"/>
              <a:buNone/>
            </a:pPr>
            <a:endParaRPr lang="tr-TR" altLang="tr-TR" sz="1600" dirty="0">
              <a:latin typeface="Calibri" panose="020F0502020204030204" pitchFamily="34" charset="0"/>
              <a:cs typeface="Calibri" panose="020F0502020204030204" pitchFamily="34" charset="0"/>
            </a:endParaRPr>
          </a:p>
          <a:p>
            <a:pPr marL="0" indent="0" eaLnBrk="1" hangingPunct="1">
              <a:buNone/>
            </a:pPr>
            <a:r>
              <a:rPr lang="tr-TR" altLang="tr-TR" sz="1600" dirty="0">
                <a:solidFill>
                  <a:srgbClr val="0A0D0E"/>
                </a:solidFill>
                <a:latin typeface="Calibri" panose="020F0502020204030204" pitchFamily="34" charset="0"/>
                <a:cs typeface="Calibri" panose="020F0502020204030204" pitchFamily="34" charset="0"/>
              </a:rPr>
              <a:t>Meslekle uyuşmayan özellikleriniz meslek yaşamınızı olumsuz yönde etkileyecek türden mi?</a:t>
            </a:r>
          </a:p>
        </p:txBody>
      </p:sp>
      <p:pic>
        <p:nvPicPr>
          <p:cNvPr id="5" name="Picture 2" descr="meslek seçimi ile ilgili görsel sonucu">
            <a:extLst>
              <a:ext uri="{FF2B5EF4-FFF2-40B4-BE49-F238E27FC236}">
                <a16:creationId xmlns:a16="http://schemas.microsoft.com/office/drawing/2014/main" xmlns="" id="{FBC6E0F0-6127-4485-8D53-564E792700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644" y="2022298"/>
            <a:ext cx="2879772" cy="1815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852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xmlns="" id="{B33B92F2-602B-437E-B0E6-7890F397507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
        <p:nvSpPr>
          <p:cNvPr id="3" name="Dikdörtgen 2">
            <a:extLst>
              <a:ext uri="{FF2B5EF4-FFF2-40B4-BE49-F238E27FC236}">
                <a16:creationId xmlns:a16="http://schemas.microsoft.com/office/drawing/2014/main" xmlns="" id="{4D592A6F-C798-4EF4-A9E7-A2F0B417FE7D}"/>
              </a:ext>
            </a:extLst>
          </p:cNvPr>
          <p:cNvSpPr/>
          <p:nvPr/>
        </p:nvSpPr>
        <p:spPr>
          <a:xfrm>
            <a:off x="1619672" y="987574"/>
            <a:ext cx="5364088" cy="3108543"/>
          </a:xfrm>
          <a:prstGeom prst="rect">
            <a:avLst/>
          </a:prstGeom>
        </p:spPr>
        <p:txBody>
          <a:bodyPr wrap="square">
            <a:spAutoFit/>
          </a:bodyPr>
          <a:lstStyle/>
          <a:p>
            <a:pPr lvl="0"/>
            <a:r>
              <a:rPr lang="tr-TR" dirty="0">
                <a:latin typeface="Calibri" panose="020F0502020204030204" pitchFamily="34" charset="0"/>
                <a:cs typeface="Calibri" panose="020F0502020204030204" pitchFamily="34" charset="0"/>
              </a:rPr>
              <a:t>Bireyin fiziksel özellikleri, boy, kilo </a:t>
            </a:r>
            <a:r>
              <a:rPr lang="tr-TR" dirty="0" err="1">
                <a:latin typeface="Calibri" panose="020F0502020204030204" pitchFamily="34" charset="0"/>
                <a:cs typeface="Calibri" panose="020F0502020204030204" pitchFamily="34" charset="0"/>
              </a:rPr>
              <a:t>v.b</a:t>
            </a:r>
            <a:r>
              <a:rPr lang="tr-TR" dirty="0">
                <a:latin typeface="Calibri" panose="020F0502020204030204" pitchFamily="34" charset="0"/>
                <a:cs typeface="Calibri" panose="020F0502020204030204" pitchFamily="34" charset="0"/>
              </a:rPr>
              <a:t>.</a:t>
            </a:r>
          </a:p>
          <a:p>
            <a:pPr lvl="0"/>
            <a:endParaRPr lang="tr-TR" dirty="0">
              <a:latin typeface="Calibri" panose="020F0502020204030204" pitchFamily="34" charset="0"/>
              <a:cs typeface="Calibri" panose="020F0502020204030204" pitchFamily="34" charset="0"/>
            </a:endParaRPr>
          </a:p>
          <a:p>
            <a:pPr lvl="0"/>
            <a:r>
              <a:rPr lang="tr-TR" dirty="0">
                <a:latin typeface="Calibri" panose="020F0502020204030204" pitchFamily="34" charset="0"/>
                <a:cs typeface="Calibri" panose="020F0502020204030204" pitchFamily="34" charset="0"/>
              </a:rPr>
              <a:t>Zihinsel kapasite</a:t>
            </a:r>
          </a:p>
          <a:p>
            <a:pPr lvl="0"/>
            <a:endParaRPr lang="tr-TR" dirty="0">
              <a:latin typeface="Calibri" panose="020F0502020204030204" pitchFamily="34" charset="0"/>
              <a:cs typeface="Calibri" panose="020F0502020204030204" pitchFamily="34" charset="0"/>
            </a:endParaRPr>
          </a:p>
          <a:p>
            <a:pPr lvl="0"/>
            <a:r>
              <a:rPr lang="tr-TR" dirty="0">
                <a:latin typeface="Calibri" panose="020F0502020204030204" pitchFamily="34" charset="0"/>
                <a:cs typeface="Calibri" panose="020F0502020204030204" pitchFamily="34" charset="0"/>
              </a:rPr>
              <a:t>Özel yetenekler ve ilgileri, geleceğe ilişkin planlar</a:t>
            </a:r>
          </a:p>
          <a:p>
            <a:pPr lvl="0"/>
            <a:r>
              <a:rPr lang="tr-TR" dirty="0">
                <a:latin typeface="Calibri" panose="020F0502020204030204" pitchFamily="34" charset="0"/>
                <a:cs typeface="Calibri" panose="020F0502020204030204" pitchFamily="34" charset="0"/>
              </a:rPr>
              <a:t> iletişim becerileri, duygusal ve sosyal olgunluk seviyesi.</a:t>
            </a:r>
          </a:p>
          <a:p>
            <a:pPr lvl="0"/>
            <a:endParaRPr lang="tr-TR" dirty="0">
              <a:latin typeface="Calibri" panose="020F0502020204030204" pitchFamily="34" charset="0"/>
              <a:cs typeface="Calibri" panose="020F0502020204030204" pitchFamily="34" charset="0"/>
            </a:endParaRPr>
          </a:p>
          <a:p>
            <a:pPr lvl="0"/>
            <a:r>
              <a:rPr lang="tr-TR" dirty="0">
                <a:latin typeface="Calibri" panose="020F0502020204030204" pitchFamily="34" charset="0"/>
                <a:cs typeface="Calibri" panose="020F0502020204030204" pitchFamily="34" charset="0"/>
              </a:rPr>
              <a:t>Okul başarısı, çalışma alışkanlıkları, iş deneyimleri.</a:t>
            </a:r>
          </a:p>
          <a:p>
            <a:pPr lvl="0"/>
            <a:endParaRPr lang="tr-TR" dirty="0">
              <a:latin typeface="Calibri" panose="020F0502020204030204" pitchFamily="34" charset="0"/>
              <a:cs typeface="Calibri" panose="020F0502020204030204" pitchFamily="34" charset="0"/>
            </a:endParaRPr>
          </a:p>
          <a:p>
            <a:pPr lvl="0"/>
            <a:r>
              <a:rPr lang="tr-TR" dirty="0">
                <a:latin typeface="Calibri" panose="020F0502020204030204" pitchFamily="34" charset="0"/>
                <a:cs typeface="Calibri" panose="020F0502020204030204" pitchFamily="34" charset="0"/>
              </a:rPr>
              <a:t>Aile, toplumsal çevrenin istek ve beklentileri.</a:t>
            </a:r>
          </a:p>
          <a:p>
            <a:pPr lvl="0"/>
            <a:endParaRPr lang="tr-TR" dirty="0">
              <a:latin typeface="Calibri" panose="020F0502020204030204" pitchFamily="34" charset="0"/>
              <a:cs typeface="Calibri" panose="020F0502020204030204" pitchFamily="34" charset="0"/>
            </a:endParaRPr>
          </a:p>
          <a:p>
            <a:pPr lvl="0"/>
            <a:r>
              <a:rPr lang="tr-TR" dirty="0">
                <a:latin typeface="Calibri" panose="020F0502020204030204" pitchFamily="34" charset="0"/>
                <a:cs typeface="Calibri" panose="020F0502020204030204" pitchFamily="34" charset="0"/>
              </a:rPr>
              <a:t>İş bulma olasılığı ve mesleğin geleceği.</a:t>
            </a:r>
          </a:p>
          <a:p>
            <a:pPr lvl="0"/>
            <a:endParaRPr lang="tr-TR" dirty="0">
              <a:latin typeface="Calibri" panose="020F0502020204030204" pitchFamily="34" charset="0"/>
              <a:cs typeface="Calibri" panose="020F0502020204030204" pitchFamily="34" charset="0"/>
            </a:endParaRPr>
          </a:p>
          <a:p>
            <a:r>
              <a:rPr lang="tr-TR" dirty="0">
                <a:latin typeface="Calibri" panose="020F0502020204030204" pitchFamily="34" charset="0"/>
                <a:cs typeface="Calibri" panose="020F0502020204030204" pitchFamily="34" charset="0"/>
              </a:rPr>
              <a:t>Mesleğin toplumsal cazibesi, güncel ve popüler olması</a:t>
            </a:r>
          </a:p>
        </p:txBody>
      </p:sp>
      <p:sp>
        <p:nvSpPr>
          <p:cNvPr id="4" name="Unvan 1">
            <a:extLst>
              <a:ext uri="{FF2B5EF4-FFF2-40B4-BE49-F238E27FC236}">
                <a16:creationId xmlns:a16="http://schemas.microsoft.com/office/drawing/2014/main" xmlns="" id="{4E64C199-26B5-422B-A404-E77869E8FBE6}"/>
              </a:ext>
            </a:extLst>
          </p:cNvPr>
          <p:cNvSpPr txBox="1">
            <a:spLocks/>
          </p:cNvSpPr>
          <p:nvPr/>
        </p:nvSpPr>
        <p:spPr>
          <a:xfrm>
            <a:off x="1475656" y="438339"/>
            <a:ext cx="10512862" cy="39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tr-TR" sz="2000" b="1" dirty="0">
                <a:solidFill>
                  <a:schemeClr val="accent5">
                    <a:lumMod val="50000"/>
                  </a:schemeClr>
                </a:solidFill>
                <a:latin typeface="Calibri" panose="020F0502020204030204" pitchFamily="34" charset="0"/>
                <a:cs typeface="Calibri" panose="020F0502020204030204" pitchFamily="34" charset="0"/>
              </a:rPr>
              <a:t>Meslek Seçimini Etkileyen Faktörler</a:t>
            </a:r>
            <a:r>
              <a:rPr lang="tr-TR" b="1" dirty="0">
                <a:latin typeface="Calibri" panose="020F0502020204030204" pitchFamily="34" charset="0"/>
                <a:cs typeface="Calibri" panose="020F0502020204030204" pitchFamily="34" charset="0"/>
              </a:rPr>
              <a:t/>
            </a:r>
            <a:br>
              <a:rPr lang="tr-TR" b="1" dirty="0">
                <a:latin typeface="Calibri" panose="020F0502020204030204" pitchFamily="34" charset="0"/>
                <a:cs typeface="Calibri" panose="020F0502020204030204" pitchFamily="34" charset="0"/>
              </a:rPr>
            </a:br>
            <a:endParaRPr lang="tr-TR" b="1" dirty="0">
              <a:latin typeface="Calibri" panose="020F0502020204030204" pitchFamily="34" charset="0"/>
              <a:cs typeface="Calibri" panose="020F0502020204030204" pitchFamily="34" charset="0"/>
            </a:endParaRPr>
          </a:p>
          <a:p>
            <a:endParaRPr lang="tr-TR" b="1" dirty="0">
              <a:latin typeface="Calibri" panose="020F0502020204030204" pitchFamily="34" charset="0"/>
              <a:cs typeface="Calibri" panose="020F0502020204030204" pitchFamily="34" charset="0"/>
            </a:endParaRPr>
          </a:p>
          <a:p>
            <a:endParaRPr lang="tr-TR" b="1" dirty="0">
              <a:latin typeface="Calibri" panose="020F0502020204030204" pitchFamily="34" charset="0"/>
              <a:cs typeface="Calibri" panose="020F0502020204030204" pitchFamily="34" charset="0"/>
            </a:endParaRPr>
          </a:p>
          <a:p>
            <a:endParaRPr lang="tr-TR" b="1" dirty="0">
              <a:latin typeface="Calibri" panose="020F0502020204030204" pitchFamily="34" charset="0"/>
              <a:cs typeface="Calibri" panose="020F0502020204030204" pitchFamily="34" charset="0"/>
            </a:endParaRPr>
          </a:p>
          <a:p>
            <a:endParaRPr lang="tr-TR" b="1" dirty="0">
              <a:latin typeface="Calibri" panose="020F0502020204030204" pitchFamily="34" charset="0"/>
              <a:cs typeface="Calibri" panose="020F0502020204030204" pitchFamily="34" charset="0"/>
            </a:endParaRPr>
          </a:p>
          <a:p>
            <a:endParaRPr lang="tr-TR" b="1" dirty="0">
              <a:latin typeface="Calibri" panose="020F0502020204030204" pitchFamily="34" charset="0"/>
              <a:cs typeface="Calibri" panose="020F0502020204030204" pitchFamily="34" charset="0"/>
            </a:endParaRPr>
          </a:p>
          <a:p>
            <a:endParaRPr lang="tr-TR" dirty="0">
              <a:latin typeface="Calibri" panose="020F0502020204030204" pitchFamily="34" charset="0"/>
              <a:cs typeface="Calibri" panose="020F0502020204030204" pitchFamily="34" charset="0"/>
            </a:endParaRPr>
          </a:p>
        </p:txBody>
      </p:sp>
      <p:pic>
        <p:nvPicPr>
          <p:cNvPr id="5" name="3 Resim" descr="untitlednm.png">
            <a:extLst>
              <a:ext uri="{FF2B5EF4-FFF2-40B4-BE49-F238E27FC236}">
                <a16:creationId xmlns:a16="http://schemas.microsoft.com/office/drawing/2014/main" xmlns="" id="{ECEFA1A5-CC28-4690-B1B6-EDD1E5E3486F}"/>
              </a:ext>
            </a:extLst>
          </p:cNvPr>
          <p:cNvPicPr>
            <a:picLocks noChangeAspect="1"/>
          </p:cNvPicPr>
          <p:nvPr/>
        </p:nvPicPr>
        <p:blipFill>
          <a:blip r:embed="rId2" cstate="print"/>
          <a:srcRect/>
          <a:stretch>
            <a:fillRect/>
          </a:stretch>
        </p:blipFill>
        <p:spPr bwMode="auto">
          <a:xfrm>
            <a:off x="6541005" y="852215"/>
            <a:ext cx="1851329" cy="2205407"/>
          </a:xfrm>
          <a:prstGeom prst="rect">
            <a:avLst/>
          </a:prstGeom>
          <a:noFill/>
          <a:ln w="31750">
            <a:gradFill>
              <a:gsLst>
                <a:gs pos="0">
                  <a:srgbClr val="000082"/>
                </a:gs>
                <a:gs pos="30000">
                  <a:srgbClr val="66008F"/>
                </a:gs>
                <a:gs pos="64999">
                  <a:srgbClr val="BA0066"/>
                </a:gs>
                <a:gs pos="89999">
                  <a:srgbClr val="FF0000"/>
                </a:gs>
                <a:gs pos="100000">
                  <a:srgbClr val="FF8200"/>
                </a:gs>
              </a:gsLst>
              <a:lin ang="5400000" scaled="0"/>
            </a:gradFill>
            <a:miter lim="800000"/>
            <a:headEnd/>
            <a:tailEnd/>
          </a:ln>
        </p:spPr>
      </p:pic>
    </p:spTree>
    <p:extLst>
      <p:ext uri="{BB962C8B-B14F-4D97-AF65-F5344CB8AC3E}">
        <p14:creationId xmlns:p14="http://schemas.microsoft.com/office/powerpoint/2010/main" val="3085955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067"/>
        <p:cNvGrpSpPr/>
        <p:nvPr/>
      </p:nvGrpSpPr>
      <p:grpSpPr>
        <a:xfrm>
          <a:off x="0" y="0"/>
          <a:ext cx="0" cy="0"/>
          <a:chOff x="0" y="0"/>
          <a:chExt cx="0" cy="0"/>
        </a:xfrm>
      </p:grpSpPr>
      <p:sp>
        <p:nvSpPr>
          <p:cNvPr id="1068" name="Google Shape;1068;p42"/>
          <p:cNvSpPr txBox="1"/>
          <p:nvPr/>
        </p:nvSpPr>
        <p:spPr>
          <a:xfrm>
            <a:off x="2468650" y="914275"/>
            <a:ext cx="5971800" cy="138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4A5C65"/>
              </a:solidFill>
              <a:latin typeface="Lato Light"/>
              <a:ea typeface="Lato Light"/>
              <a:cs typeface="Lato Light"/>
              <a:sym typeface="Lato Light"/>
            </a:endParaRPr>
          </a:p>
          <a:p>
            <a:pPr marL="0" lvl="0" indent="0" algn="l" rtl="0">
              <a:spcBef>
                <a:spcPts val="0"/>
              </a:spcBef>
              <a:spcAft>
                <a:spcPts val="0"/>
              </a:spcAft>
              <a:buNone/>
            </a:pPr>
            <a:endParaRPr dirty="0">
              <a:solidFill>
                <a:srgbClr val="4A5C65"/>
              </a:solidFill>
              <a:latin typeface="Lato Light"/>
              <a:ea typeface="Lato Light"/>
              <a:cs typeface="Lato Light"/>
              <a:sym typeface="Lato Light"/>
            </a:endParaRPr>
          </a:p>
          <a:p>
            <a:pPr marL="0" lvl="0" indent="0" algn="l" rtl="0">
              <a:spcBef>
                <a:spcPts val="0"/>
              </a:spcBef>
              <a:spcAft>
                <a:spcPts val="0"/>
              </a:spcAft>
              <a:buClr>
                <a:schemeClr val="dk1"/>
              </a:buClr>
              <a:buSzPts val="1100"/>
              <a:buFont typeface="Arial"/>
              <a:buNone/>
            </a:pPr>
            <a:endParaRPr dirty="0">
              <a:solidFill>
                <a:srgbClr val="4A5C65"/>
              </a:solidFill>
              <a:latin typeface="Lato Light"/>
              <a:ea typeface="Lato Light"/>
              <a:cs typeface="Lato Light"/>
              <a:sym typeface="Lato Light"/>
            </a:endParaRPr>
          </a:p>
          <a:p>
            <a:pPr marL="0" lvl="0" indent="0" algn="l" rtl="0">
              <a:spcBef>
                <a:spcPts val="0"/>
              </a:spcBef>
              <a:spcAft>
                <a:spcPts val="0"/>
              </a:spcAft>
              <a:buNone/>
            </a:pPr>
            <a:endParaRPr dirty="0">
              <a:solidFill>
                <a:srgbClr val="4A5C65"/>
              </a:solidFill>
              <a:latin typeface="Lato Light"/>
              <a:ea typeface="Lato Light"/>
              <a:cs typeface="Lato Light"/>
              <a:sym typeface="Lato Light"/>
            </a:endParaRPr>
          </a:p>
        </p:txBody>
      </p:sp>
      <p:sp>
        <p:nvSpPr>
          <p:cNvPr id="1069" name="Google Shape;1069;p42"/>
          <p:cNvSpPr txBox="1"/>
          <p:nvPr/>
        </p:nvSpPr>
        <p:spPr>
          <a:xfrm>
            <a:off x="611560" y="2152414"/>
            <a:ext cx="7828890" cy="1595570"/>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p>
            <a:pPr marL="0" indent="0" algn="ctr">
              <a:buNone/>
            </a:pPr>
            <a:endParaRPr lang="tr-TR" sz="2000" b="1" dirty="0">
              <a:solidFill>
                <a:schemeClr val="accent5">
                  <a:lumMod val="50000"/>
                </a:schemeClr>
              </a:solidFill>
              <a:latin typeface="Calibri" panose="020F0502020204030204" pitchFamily="34" charset="0"/>
              <a:cs typeface="Calibri" panose="020F0502020204030204" pitchFamily="34" charset="0"/>
            </a:endParaRPr>
          </a:p>
          <a:p>
            <a:pPr marL="0" indent="0" algn="ctr">
              <a:buNone/>
            </a:pPr>
            <a:r>
              <a:rPr lang="tr-TR" sz="2000" b="1" dirty="0">
                <a:solidFill>
                  <a:schemeClr val="accent5">
                    <a:lumMod val="50000"/>
                  </a:schemeClr>
                </a:solidFill>
                <a:latin typeface="Calibri" panose="020F0502020204030204" pitchFamily="34" charset="0"/>
                <a:cs typeface="Calibri" panose="020F0502020204030204" pitchFamily="34" charset="0"/>
              </a:rPr>
              <a:t>Şimdi ilgi ve yeteneklerimizle ilgili bir değerlendirme yapabilmek ve mesleki yönelimlerimizle ilgili bir fikir edinebilmek için bir etkinlik </a:t>
            </a:r>
            <a:r>
              <a:rPr lang="tr-TR" sz="2000" b="1" dirty="0" smtClean="0">
                <a:solidFill>
                  <a:schemeClr val="accent5">
                    <a:lumMod val="50000"/>
                  </a:schemeClr>
                </a:solidFill>
                <a:latin typeface="Calibri" panose="020F0502020204030204" pitchFamily="34" charset="0"/>
                <a:cs typeface="Calibri" panose="020F0502020204030204" pitchFamily="34" charset="0"/>
              </a:rPr>
              <a:t>uygulayacağız.</a:t>
            </a:r>
            <a:endParaRPr lang="tr-TR" sz="2000" b="1" dirty="0">
              <a:solidFill>
                <a:schemeClr val="accent5">
                  <a:lumMod val="50000"/>
                </a:schemeClr>
              </a:solidFill>
              <a:latin typeface="Calibri" panose="020F0502020204030204" pitchFamily="34" charset="0"/>
              <a:cs typeface="Calibri" panose="020F0502020204030204" pitchFamily="34" charset="0"/>
            </a:endParaRPr>
          </a:p>
        </p:txBody>
      </p:sp>
      <p:sp>
        <p:nvSpPr>
          <p:cNvPr id="1070" name="Google Shape;1070;p42"/>
          <p:cNvSpPr txBox="1"/>
          <p:nvPr/>
        </p:nvSpPr>
        <p:spPr>
          <a:xfrm>
            <a:off x="953775" y="856414"/>
            <a:ext cx="1440600" cy="129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9600" dirty="0">
                <a:solidFill>
                  <a:srgbClr val="FC4067"/>
                </a:solidFill>
                <a:latin typeface="Lato Light"/>
                <a:ea typeface="Lato Light"/>
                <a:cs typeface="Lato Light"/>
                <a:sym typeface="Lato Light"/>
              </a:rPr>
              <a:t>😉</a:t>
            </a:r>
            <a:endParaRPr lang="tr-TR" sz="9600" dirty="0">
              <a:solidFill>
                <a:srgbClr val="FC4067"/>
              </a:solidFill>
              <a:latin typeface="Lato Light"/>
              <a:ea typeface="Lato Light"/>
              <a:cs typeface="Lato Light"/>
              <a:sym typeface="Lato Light"/>
            </a:endParaRPr>
          </a:p>
          <a:p>
            <a:pPr marL="0" lvl="0" indent="0" algn="ctr" rtl="0">
              <a:spcBef>
                <a:spcPts val="0"/>
              </a:spcBef>
              <a:spcAft>
                <a:spcPts val="0"/>
              </a:spcAft>
              <a:buClr>
                <a:schemeClr val="dk1"/>
              </a:buClr>
              <a:buSzPts val="1100"/>
              <a:buFont typeface="Arial"/>
              <a:buNone/>
            </a:pPr>
            <a:endParaRPr sz="9600" dirty="0">
              <a:solidFill>
                <a:srgbClr val="FC4067"/>
              </a:solidFill>
              <a:latin typeface="Lato Light"/>
              <a:ea typeface="Lato Light"/>
              <a:cs typeface="Lato Light"/>
              <a:sym typeface="Lato Light"/>
            </a:endParaRPr>
          </a:p>
        </p:txBody>
      </p:sp>
      <p:sp>
        <p:nvSpPr>
          <p:cNvPr id="1071" name="Google Shape;1071;p42"/>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16"/>
          <p:cNvSpPr txBox="1">
            <a:spLocks noGrp="1"/>
          </p:cNvSpPr>
          <p:nvPr>
            <p:ph type="title"/>
          </p:nvPr>
        </p:nvSpPr>
        <p:spPr>
          <a:xfrm>
            <a:off x="144074" y="559475"/>
            <a:ext cx="2516399" cy="2630400"/>
          </a:xfrm>
          <a:prstGeom prst="rect">
            <a:avLst/>
          </a:prstGeom>
        </p:spPr>
        <p:txBody>
          <a:bodyPr spcFirstLastPara="1" wrap="square" lIns="91425" tIns="91425" rIns="91425" bIns="91425" anchor="ctr" anchorCtr="0">
            <a:noAutofit/>
          </a:bodyPr>
          <a:lstStyle/>
          <a:p>
            <a:pPr lvl="0"/>
            <a:r>
              <a:rPr lang="tr-TR" sz="2400" b="1" i="1" dirty="0">
                <a:solidFill>
                  <a:schemeClr val="accent5">
                    <a:lumMod val="50000"/>
                  </a:schemeClr>
                </a:solidFill>
                <a:latin typeface="Calibri" panose="020F0502020204030204" pitchFamily="34" charset="0"/>
                <a:cs typeface="Calibri" panose="020F0502020204030204" pitchFamily="34" charset="0"/>
              </a:rPr>
              <a:t>Meslek Nedir?</a:t>
            </a:r>
            <a:endParaRPr sz="2400" b="1" i="1" dirty="0">
              <a:solidFill>
                <a:schemeClr val="accent5">
                  <a:lumMod val="50000"/>
                </a:schemeClr>
              </a:solidFill>
              <a:latin typeface="Calibri" panose="020F0502020204030204" pitchFamily="34" charset="0"/>
              <a:cs typeface="Calibri" panose="020F0502020204030204" pitchFamily="34" charset="0"/>
            </a:endParaRPr>
          </a:p>
        </p:txBody>
      </p:sp>
      <p:sp>
        <p:nvSpPr>
          <p:cNvPr id="395" name="Google Shape;395;p16"/>
          <p:cNvSpPr txBox="1">
            <a:spLocks noGrp="1"/>
          </p:cNvSpPr>
          <p:nvPr>
            <p:ph type="body" idx="2"/>
          </p:nvPr>
        </p:nvSpPr>
        <p:spPr>
          <a:xfrm>
            <a:off x="479900" y="3905925"/>
            <a:ext cx="4943700" cy="82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000" dirty="0">
              <a:solidFill>
                <a:srgbClr val="02BDC7"/>
              </a:solidFill>
            </a:endParaRPr>
          </a:p>
          <a:p>
            <a:pPr marL="0" lvl="0" indent="0" algn="l" rtl="0">
              <a:spcBef>
                <a:spcPts val="0"/>
              </a:spcBef>
              <a:spcAft>
                <a:spcPts val="0"/>
              </a:spcAft>
              <a:buNone/>
            </a:pPr>
            <a:endParaRPr sz="1000" dirty="0">
              <a:solidFill>
                <a:srgbClr val="02BDC7"/>
              </a:solidFill>
            </a:endParaRPr>
          </a:p>
        </p:txBody>
      </p:sp>
      <p:sp>
        <p:nvSpPr>
          <p:cNvPr id="396" name="Google Shape;396;p16"/>
          <p:cNvSpPr txBox="1">
            <a:spLocks noGrp="1"/>
          </p:cNvSpPr>
          <p:nvPr>
            <p:ph type="body" idx="1"/>
          </p:nvPr>
        </p:nvSpPr>
        <p:spPr>
          <a:xfrm>
            <a:off x="2830925" y="1417850"/>
            <a:ext cx="2516400" cy="2369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1000"/>
              </a:spcAft>
              <a:buNone/>
            </a:pPr>
            <a:endParaRPr dirty="0">
              <a:solidFill>
                <a:srgbClr val="4A5C65"/>
              </a:solidFill>
            </a:endParaRPr>
          </a:p>
        </p:txBody>
      </p:sp>
      <p:sp>
        <p:nvSpPr>
          <p:cNvPr id="397" name="Google Shape;397;p16"/>
          <p:cNvSpPr txBox="1">
            <a:spLocks noGrp="1"/>
          </p:cNvSpPr>
          <p:nvPr>
            <p:ph type="body" idx="2"/>
          </p:nvPr>
        </p:nvSpPr>
        <p:spPr>
          <a:xfrm>
            <a:off x="2286075" y="930338"/>
            <a:ext cx="6188825" cy="3297596"/>
          </a:xfrm>
          <a:prstGeom prst="rect">
            <a:avLst/>
          </a:prstGeom>
        </p:spPr>
        <p:txBody>
          <a:bodyPr spcFirstLastPara="1" wrap="square" lIns="91425" tIns="91425" rIns="91425" bIns="91425" anchor="t" anchorCtr="0">
            <a:noAutofit/>
          </a:bodyPr>
          <a:lstStyle/>
          <a:p>
            <a:pPr marL="0" indent="0" algn="ctr">
              <a:buNone/>
            </a:pPr>
            <a:r>
              <a:rPr lang="tr-TR" sz="2400" b="1" u="sng" dirty="0">
                <a:solidFill>
                  <a:schemeClr val="accent5">
                    <a:lumMod val="50000"/>
                  </a:schemeClr>
                </a:solidFill>
                <a:latin typeface="Calibri" panose="020F0502020204030204" pitchFamily="34" charset="0"/>
                <a:cs typeface="Calibri" panose="020F0502020204030204" pitchFamily="34" charset="0"/>
              </a:rPr>
              <a:t>Meslek</a:t>
            </a:r>
            <a:r>
              <a:rPr lang="tr-TR" sz="2400" u="sng" dirty="0">
                <a:solidFill>
                  <a:schemeClr val="accent5">
                    <a:lumMod val="50000"/>
                  </a:schemeClr>
                </a:solidFill>
                <a:latin typeface="Calibri" panose="020F0502020204030204" pitchFamily="34" charset="0"/>
                <a:cs typeface="Calibri" panose="020F0502020204030204" pitchFamily="34" charset="0"/>
              </a:rPr>
              <a:t>;</a:t>
            </a:r>
          </a:p>
          <a:p>
            <a:pPr marL="0" indent="0" algn="ctr">
              <a:buNone/>
            </a:pPr>
            <a:endParaRPr lang="tr-TR" sz="2400" u="sng" dirty="0">
              <a:latin typeface="Calibri" panose="020F0502020204030204" pitchFamily="34" charset="0"/>
              <a:cs typeface="Calibri" panose="020F0502020204030204" pitchFamily="34" charset="0"/>
            </a:endParaRPr>
          </a:p>
          <a:p>
            <a:pPr marL="0" indent="0" algn="ctr">
              <a:buNone/>
            </a:pPr>
            <a:r>
              <a:rPr lang="tr-TR" sz="2400" dirty="0">
                <a:latin typeface="Calibri" panose="020F0502020204030204" pitchFamily="34" charset="0"/>
                <a:cs typeface="Calibri" panose="020F0502020204030204" pitchFamily="34" charset="0"/>
              </a:rPr>
              <a:t>«</a:t>
            </a:r>
            <a:r>
              <a:rPr lang="tr-TR" sz="2400" b="1" dirty="0">
                <a:latin typeface="Calibri" panose="020F0502020204030204" pitchFamily="34" charset="0"/>
                <a:cs typeface="Calibri" panose="020F0502020204030204" pitchFamily="34" charset="0"/>
              </a:rPr>
              <a:t>Bir insanın hayatını kazanmak, geçimini sağlamak için yaptığı iş»</a:t>
            </a:r>
          </a:p>
          <a:p>
            <a:pPr marL="0" indent="0" algn="ctr">
              <a:buNone/>
            </a:pPr>
            <a:endParaRPr lang="tr-TR" sz="2400" b="1" dirty="0">
              <a:latin typeface="Calibri" panose="020F0502020204030204" pitchFamily="34" charset="0"/>
              <a:cs typeface="Calibri" panose="020F0502020204030204" pitchFamily="34" charset="0"/>
            </a:endParaRPr>
          </a:p>
          <a:p>
            <a:pPr marL="0" indent="0" algn="ctr">
              <a:buNone/>
            </a:pPr>
            <a:r>
              <a:rPr lang="tr-TR" sz="2400" b="1" dirty="0">
                <a:solidFill>
                  <a:schemeClr val="accent5">
                    <a:lumMod val="50000"/>
                  </a:schemeClr>
                </a:solidFill>
                <a:latin typeface="Calibri" panose="020F0502020204030204" pitchFamily="34" charset="0"/>
                <a:cs typeface="Calibri" panose="020F0502020204030204" pitchFamily="34" charset="0"/>
              </a:rPr>
              <a:t>midir</a:t>
            </a:r>
            <a:r>
              <a:rPr lang="tr-TR" sz="2400" b="1" dirty="0">
                <a:solidFill>
                  <a:schemeClr val="accent5">
                    <a:lumMod val="50000"/>
                  </a:schemeClr>
                </a:solidFill>
                <a:latin typeface="Comic Sans MS" panose="030F0702030302020204" pitchFamily="66" charset="0"/>
              </a:rPr>
              <a:t>?</a:t>
            </a:r>
          </a:p>
          <a:p>
            <a:pPr marL="0" lvl="0" indent="0" algn="l" rtl="0">
              <a:spcBef>
                <a:spcPts val="600"/>
              </a:spcBef>
              <a:spcAft>
                <a:spcPts val="1000"/>
              </a:spcAft>
              <a:buNone/>
            </a:pPr>
            <a:endParaRPr sz="1200" dirty="0">
              <a:solidFill>
                <a:srgbClr val="4A5C65"/>
              </a:solidFill>
            </a:endParaRPr>
          </a:p>
        </p:txBody>
      </p:sp>
      <p:sp>
        <p:nvSpPr>
          <p:cNvPr id="398" name="Google Shape;398;p16"/>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19"/>
          <p:cNvSpPr txBox="1">
            <a:spLocks noGrp="1"/>
          </p:cNvSpPr>
          <p:nvPr>
            <p:ph type="body" idx="1"/>
          </p:nvPr>
        </p:nvSpPr>
        <p:spPr>
          <a:xfrm>
            <a:off x="683568" y="1753455"/>
            <a:ext cx="7434416" cy="819900"/>
          </a:xfrm>
          <a:prstGeom prst="rect">
            <a:avLst/>
          </a:prstGeom>
        </p:spPr>
        <p:txBody>
          <a:bodyPr spcFirstLastPara="1" wrap="square" lIns="91425" tIns="91425" rIns="91425" bIns="91425" anchor="t" anchorCtr="0">
            <a:noAutofit/>
          </a:bodyPr>
          <a:lstStyle/>
          <a:p>
            <a:pPr marL="0" indent="0">
              <a:spcAft>
                <a:spcPts val="1000"/>
              </a:spcAft>
              <a:buNone/>
            </a:pPr>
            <a:r>
              <a:rPr lang="tr-TR" sz="2000" dirty="0">
                <a:latin typeface="Calibri" panose="020F0502020204030204" pitchFamily="34" charset="0"/>
                <a:cs typeface="Calibri" panose="020F0502020204030204" pitchFamily="34" charset="0"/>
              </a:rPr>
              <a:t>Bir kimsenin hayatını kazanmak için yaptığı, diğer insanlara yararlı bir hizmet ya da ürün sağlamaya yönelik olan, kuralları toplumca belirlenmiş ve belli bir eğitimle kazanılan bilgi ve becerilere dayalı etkinlikler bütünüdür. (</a:t>
            </a:r>
            <a:r>
              <a:rPr lang="tr-TR" sz="2000" dirty="0" err="1">
                <a:latin typeface="Calibri" panose="020F0502020204030204" pitchFamily="34" charset="0"/>
                <a:cs typeface="Calibri" panose="020F0502020204030204" pitchFamily="34" charset="0"/>
              </a:rPr>
              <a:t>Yeşilyaprak</a:t>
            </a:r>
            <a:r>
              <a:rPr lang="tr-TR" sz="2000" dirty="0">
                <a:latin typeface="Calibri" panose="020F0502020204030204" pitchFamily="34" charset="0"/>
                <a:cs typeface="Calibri" panose="020F0502020204030204" pitchFamily="34" charset="0"/>
              </a:rPr>
              <a:t>, 2012)</a:t>
            </a:r>
          </a:p>
          <a:p>
            <a:pPr marL="0" lvl="0" indent="0" algn="ctr" rtl="0">
              <a:spcBef>
                <a:spcPts val="600"/>
              </a:spcBef>
              <a:spcAft>
                <a:spcPts val="1000"/>
              </a:spcAft>
              <a:buNone/>
            </a:pPr>
            <a:endParaRPr dirty="0">
              <a:latin typeface="Calibri" panose="020F0502020204030204" pitchFamily="34" charset="0"/>
              <a:cs typeface="Calibri" panose="020F0502020204030204" pitchFamily="34" charset="0"/>
            </a:endParaRPr>
          </a:p>
        </p:txBody>
      </p:sp>
      <p:sp>
        <p:nvSpPr>
          <p:cNvPr id="418" name="Google Shape;418;p19"/>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2" name="Metin kutusu 1">
            <a:extLst>
              <a:ext uri="{FF2B5EF4-FFF2-40B4-BE49-F238E27FC236}">
                <a16:creationId xmlns:a16="http://schemas.microsoft.com/office/drawing/2014/main" xmlns="" id="{1B8349B1-852B-49C9-BA86-886D54DA9781}"/>
              </a:ext>
            </a:extLst>
          </p:cNvPr>
          <p:cNvSpPr txBox="1"/>
          <p:nvPr/>
        </p:nvSpPr>
        <p:spPr>
          <a:xfrm>
            <a:off x="971600" y="811663"/>
            <a:ext cx="2808312" cy="646331"/>
          </a:xfrm>
          <a:prstGeom prst="rect">
            <a:avLst/>
          </a:prstGeom>
          <a:noFill/>
        </p:spPr>
        <p:txBody>
          <a:bodyPr wrap="square" rtlCol="0">
            <a:spAutoFit/>
          </a:bodyPr>
          <a:lstStyle/>
          <a:p>
            <a:r>
              <a:rPr lang="tr-TR" sz="3600" b="1" dirty="0">
                <a:solidFill>
                  <a:schemeClr val="accent5">
                    <a:lumMod val="50000"/>
                  </a:schemeClr>
                </a:solidFill>
                <a:latin typeface="Calibri" panose="020F0502020204030204" pitchFamily="34" charset="0"/>
                <a:cs typeface="Calibri" panose="020F0502020204030204" pitchFamily="34" charset="0"/>
              </a:rPr>
              <a:t>Meslek;</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20"/>
          <p:cNvSpPr txBox="1">
            <a:spLocks noGrp="1"/>
          </p:cNvSpPr>
          <p:nvPr>
            <p:ph type="title"/>
          </p:nvPr>
        </p:nvSpPr>
        <p:spPr>
          <a:xfrm>
            <a:off x="144075" y="559475"/>
            <a:ext cx="2757800" cy="2630400"/>
          </a:xfrm>
          <a:prstGeom prst="rect">
            <a:avLst/>
          </a:prstGeom>
        </p:spPr>
        <p:txBody>
          <a:bodyPr spcFirstLastPara="1" wrap="square" lIns="91425" tIns="91425" rIns="91425" bIns="91425" anchor="ctr" anchorCtr="0">
            <a:noAutofit/>
          </a:bodyPr>
          <a:lstStyle/>
          <a:p>
            <a:pPr lvl="0" algn="ctr"/>
            <a:r>
              <a:rPr lang="tr-TR" sz="3200" b="1" u="sng" dirty="0">
                <a:latin typeface="Calibri" panose="020F0502020204030204" pitchFamily="34" charset="0"/>
                <a:cs typeface="Calibri" panose="020F0502020204030204" pitchFamily="34" charset="0"/>
              </a:rPr>
              <a:t>Meslek</a:t>
            </a:r>
            <a:endParaRPr sz="3200" dirty="0">
              <a:latin typeface="Calibri" panose="020F0502020204030204" pitchFamily="34" charset="0"/>
              <a:cs typeface="Calibri" panose="020F0502020204030204" pitchFamily="34" charset="0"/>
            </a:endParaRPr>
          </a:p>
        </p:txBody>
      </p:sp>
      <p:sp>
        <p:nvSpPr>
          <p:cNvPr id="424" name="Google Shape;424;p20"/>
          <p:cNvSpPr txBox="1">
            <a:spLocks noGrp="1"/>
          </p:cNvSpPr>
          <p:nvPr>
            <p:ph type="body" idx="1"/>
          </p:nvPr>
        </p:nvSpPr>
        <p:spPr>
          <a:xfrm>
            <a:off x="2486297" y="1033400"/>
            <a:ext cx="4173936" cy="3267300"/>
          </a:xfrm>
          <a:prstGeom prst="rect">
            <a:avLst/>
          </a:prstGeom>
        </p:spPr>
        <p:txBody>
          <a:bodyPr spcFirstLastPara="1" wrap="square" lIns="91425" tIns="91425" rIns="91425" bIns="91425" anchor="t" anchorCtr="0">
            <a:noAutofit/>
          </a:bodyPr>
          <a:lstStyle/>
          <a:p>
            <a:r>
              <a:rPr lang="tr-TR" dirty="0">
                <a:latin typeface="Calibri" panose="020F0502020204030204" pitchFamily="34" charset="0"/>
                <a:cs typeface="Calibri" panose="020F0502020204030204" pitchFamily="34" charset="0"/>
              </a:rPr>
              <a:t>Meslek sadece para kazanma ve geçim sağlama yolu değildir!</a:t>
            </a:r>
          </a:p>
          <a:p>
            <a:endParaRPr lang="tr-TR" dirty="0">
              <a:latin typeface="Calibri" panose="020F0502020204030204" pitchFamily="34" charset="0"/>
              <a:cs typeface="Calibri" panose="020F0502020204030204" pitchFamily="34" charset="0"/>
            </a:endParaRPr>
          </a:p>
          <a:p>
            <a:r>
              <a:rPr lang="tr-TR" dirty="0">
                <a:latin typeface="Calibri" panose="020F0502020204030204" pitchFamily="34" charset="0"/>
                <a:cs typeface="Calibri" panose="020F0502020204030204" pitchFamily="34" charset="0"/>
              </a:rPr>
              <a:t>Yaşam biçimidir!</a:t>
            </a:r>
          </a:p>
          <a:p>
            <a:pPr marL="0" indent="0">
              <a:buNone/>
            </a:pPr>
            <a:endParaRPr lang="tr-TR" dirty="0">
              <a:latin typeface="Calibri" panose="020F0502020204030204" pitchFamily="34" charset="0"/>
              <a:cs typeface="Calibri" panose="020F0502020204030204" pitchFamily="34" charset="0"/>
            </a:endParaRPr>
          </a:p>
          <a:p>
            <a:r>
              <a:rPr lang="tr-TR" dirty="0">
                <a:latin typeface="Calibri" panose="020F0502020204030204" pitchFamily="34" charset="0"/>
                <a:cs typeface="Calibri" panose="020F0502020204030204" pitchFamily="34" charset="0"/>
              </a:rPr>
              <a:t>İlgi ve yeteneklerin kullanılması, geliştirilmesi ve hayata geçirilmesidir!</a:t>
            </a:r>
          </a:p>
          <a:p>
            <a:pPr marL="101600" lvl="0" indent="0" algn="l" rtl="0">
              <a:spcBef>
                <a:spcPts val="0"/>
              </a:spcBef>
              <a:spcAft>
                <a:spcPts val="0"/>
              </a:spcAft>
              <a:buSzPts val="2000"/>
              <a:buNone/>
            </a:pPr>
            <a:endParaRPr dirty="0">
              <a:latin typeface="Calibri" panose="020F0502020204030204" pitchFamily="34" charset="0"/>
              <a:cs typeface="Calibri" panose="020F0502020204030204" pitchFamily="34" charset="0"/>
            </a:endParaRPr>
          </a:p>
        </p:txBody>
      </p:sp>
      <p:sp>
        <p:nvSpPr>
          <p:cNvPr id="425" name="Google Shape;425;p20"/>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pic>
        <p:nvPicPr>
          <p:cNvPr id="5" name="Picture 2" descr="meslek nedir ile ilgili görsel sonucu">
            <a:extLst>
              <a:ext uri="{FF2B5EF4-FFF2-40B4-BE49-F238E27FC236}">
                <a16:creationId xmlns:a16="http://schemas.microsoft.com/office/drawing/2014/main" xmlns="" id="{19EEFE1A-E240-430F-9A13-9995D3A608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7705" y="842800"/>
            <a:ext cx="1828104" cy="20856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24"/>
          <p:cNvSpPr txBox="1">
            <a:spLocks noGrp="1"/>
          </p:cNvSpPr>
          <p:nvPr>
            <p:ph type="title"/>
          </p:nvPr>
        </p:nvSpPr>
        <p:spPr>
          <a:xfrm>
            <a:off x="144074" y="559475"/>
            <a:ext cx="2843749" cy="2630400"/>
          </a:xfrm>
          <a:prstGeom prst="rect">
            <a:avLst/>
          </a:prstGeom>
        </p:spPr>
        <p:txBody>
          <a:bodyPr spcFirstLastPara="1" wrap="square" lIns="91425" tIns="91425" rIns="91425" bIns="91425" anchor="ctr" anchorCtr="0">
            <a:noAutofit/>
          </a:bodyPr>
          <a:lstStyle/>
          <a:p>
            <a:r>
              <a:rPr lang="tr-TR" altLang="tr-TR" b="1" u="sng" dirty="0">
                <a:latin typeface="Calibri" panose="020F0502020204030204" pitchFamily="34" charset="0"/>
                <a:cs typeface="Calibri" panose="020F0502020204030204" pitchFamily="34" charset="0"/>
              </a:rPr>
              <a:t>MESLEK SEÇİMİ</a:t>
            </a:r>
            <a:br>
              <a:rPr lang="tr-TR" altLang="tr-TR" b="1" u="sng" dirty="0">
                <a:latin typeface="Calibri" panose="020F0502020204030204" pitchFamily="34" charset="0"/>
                <a:cs typeface="Calibri" panose="020F0502020204030204" pitchFamily="34" charset="0"/>
              </a:rPr>
            </a:br>
            <a:endParaRPr dirty="0">
              <a:latin typeface="Calibri" panose="020F0502020204030204" pitchFamily="34" charset="0"/>
              <a:cs typeface="Calibri" panose="020F0502020204030204" pitchFamily="34" charset="0"/>
            </a:endParaRPr>
          </a:p>
        </p:txBody>
      </p:sp>
      <p:sp>
        <p:nvSpPr>
          <p:cNvPr id="468" name="Google Shape;468;p24"/>
          <p:cNvSpPr txBox="1">
            <a:spLocks noGrp="1"/>
          </p:cNvSpPr>
          <p:nvPr>
            <p:ph type="body" idx="1"/>
          </p:nvPr>
        </p:nvSpPr>
        <p:spPr>
          <a:xfrm>
            <a:off x="3009238" y="1275606"/>
            <a:ext cx="4875130" cy="2519748"/>
          </a:xfrm>
          <a:prstGeom prst="rect">
            <a:avLst/>
          </a:prstGeom>
        </p:spPr>
        <p:txBody>
          <a:bodyPr spcFirstLastPara="1" wrap="square" lIns="91425" tIns="91425" rIns="91425" bIns="91425" anchor="t" anchorCtr="0">
            <a:noAutofit/>
          </a:bodyPr>
          <a:lstStyle/>
          <a:p>
            <a:pPr marL="0" indent="0" algn="just">
              <a:buNone/>
            </a:pPr>
            <a:r>
              <a:rPr lang="tr-TR" altLang="tr-TR" sz="1800" dirty="0">
                <a:latin typeface="Calibri" panose="020F0502020204030204" pitchFamily="34" charset="0"/>
                <a:cs typeface="Calibri" panose="020F0502020204030204" pitchFamily="34" charset="0"/>
              </a:rPr>
              <a:t>Bireyin kendine açık meslekleri çeşitli yönleri ile değerlendirip istenilir yönleri çok, istenmeyen yönleri az olan bir mesleğe karar vermesidir (Kuzgun 1982)</a:t>
            </a:r>
          </a:p>
          <a:p>
            <a:pPr marL="0" lvl="0" indent="0" algn="l" rtl="0">
              <a:spcBef>
                <a:spcPts val="600"/>
              </a:spcBef>
              <a:spcAft>
                <a:spcPts val="1000"/>
              </a:spcAft>
              <a:buNone/>
            </a:pPr>
            <a:endParaRPr sz="1800" dirty="0">
              <a:latin typeface="Calibri" panose="020F0502020204030204" pitchFamily="34" charset="0"/>
              <a:cs typeface="Calibri" panose="020F0502020204030204" pitchFamily="34" charset="0"/>
            </a:endParaRPr>
          </a:p>
        </p:txBody>
      </p:sp>
      <p:sp>
        <p:nvSpPr>
          <p:cNvPr id="470" name="Google Shape;470;p24"/>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pic>
        <p:nvPicPr>
          <p:cNvPr id="6" name="Picture 2" descr="MESLEK SEÇİMİ ile ilgili görsel sonucu">
            <a:extLst>
              <a:ext uri="{FF2B5EF4-FFF2-40B4-BE49-F238E27FC236}">
                <a16:creationId xmlns:a16="http://schemas.microsoft.com/office/drawing/2014/main" xmlns="" id="{F969A983-CAA9-4D5F-BDFB-BC2119C511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6858" y="3291830"/>
            <a:ext cx="6110283" cy="14316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8" name="Google Shape;498;p28"/>
          <p:cNvSpPr txBox="1">
            <a:spLocks noGrp="1"/>
          </p:cNvSpPr>
          <p:nvPr>
            <p:ph type="title" idx="4294967295"/>
          </p:nvPr>
        </p:nvSpPr>
        <p:spPr>
          <a:xfrm>
            <a:off x="980951" y="1135659"/>
            <a:ext cx="6120681" cy="2872179"/>
          </a:xfrm>
          <a:prstGeom prst="rect">
            <a:avLst/>
          </a:prstGeom>
        </p:spPr>
        <p:txBody>
          <a:bodyPr spcFirstLastPara="1" wrap="square" lIns="91425" tIns="91425" rIns="91425" bIns="91425" anchor="ctr" anchorCtr="0">
            <a:noAutofit/>
          </a:bodyPr>
          <a:lstStyle/>
          <a:p>
            <a:pPr marL="342900" indent="-342900">
              <a:buFont typeface="Wingdings" panose="05000000000000000000" pitchFamily="2" charset="2"/>
              <a:buChar char="ü"/>
            </a:pPr>
            <a:r>
              <a:rPr lang="tr-TR" dirty="0">
                <a:latin typeface="Calibri" panose="020F0502020204030204" pitchFamily="34" charset="0"/>
                <a:cs typeface="Calibri" pitchFamily="34" charset="0"/>
              </a:rPr>
              <a:t/>
            </a:r>
            <a:br>
              <a:rPr lang="tr-TR" dirty="0">
                <a:latin typeface="Calibri" panose="020F0502020204030204" pitchFamily="34" charset="0"/>
                <a:cs typeface="Calibri" pitchFamily="34" charset="0"/>
              </a:rPr>
            </a:br>
            <a:r>
              <a:rPr lang="tr-TR" dirty="0">
                <a:latin typeface="Calibri" panose="020F0502020204030204" pitchFamily="34" charset="0"/>
                <a:cs typeface="Calibri" pitchFamily="34" charset="0"/>
              </a:rPr>
              <a:t>   </a:t>
            </a:r>
            <a:r>
              <a:rPr lang="tr-TR" b="1" dirty="0">
                <a:solidFill>
                  <a:schemeClr val="accent1">
                    <a:lumMod val="50000"/>
                  </a:schemeClr>
                </a:solidFill>
                <a:latin typeface="Calibri" panose="020F0502020204030204" pitchFamily="34" charset="0"/>
                <a:cs typeface="Calibri" panose="020F0502020204030204" pitchFamily="34" charset="0"/>
              </a:rPr>
              <a:t>DOĞRU MESLEK SEÇMEK NELERİ ETKİLER?</a:t>
            </a:r>
            <a:br>
              <a:rPr lang="tr-TR" b="1" dirty="0">
                <a:solidFill>
                  <a:schemeClr val="accent1">
                    <a:lumMod val="50000"/>
                  </a:schemeClr>
                </a:solidFill>
                <a:latin typeface="Calibri" panose="020F0502020204030204" pitchFamily="34" charset="0"/>
                <a:cs typeface="Calibri" panose="020F0502020204030204" pitchFamily="34" charset="0"/>
              </a:rPr>
            </a:br>
            <a:r>
              <a:rPr lang="tr-TR" dirty="0">
                <a:solidFill>
                  <a:schemeClr val="accent1">
                    <a:lumMod val="50000"/>
                  </a:schemeClr>
                </a:solidFill>
                <a:latin typeface="Calibri" panose="020F0502020204030204" pitchFamily="34" charset="0"/>
                <a:cs typeface="Calibri" panose="020F0502020204030204" pitchFamily="34" charset="0"/>
              </a:rPr>
              <a:t/>
            </a:r>
            <a:br>
              <a:rPr lang="tr-TR" dirty="0">
                <a:solidFill>
                  <a:schemeClr val="accent1">
                    <a:lumMod val="50000"/>
                  </a:schemeClr>
                </a:solidFill>
                <a:latin typeface="Calibri" panose="020F0502020204030204" pitchFamily="34" charset="0"/>
                <a:cs typeface="Calibri" panose="020F0502020204030204" pitchFamily="34" charset="0"/>
              </a:rPr>
            </a:br>
            <a:r>
              <a:rPr lang="tr-TR" dirty="0">
                <a:latin typeface="Calibri" panose="020F0502020204030204" pitchFamily="34" charset="0"/>
                <a:cs typeface="Calibri" panose="020F0502020204030204" pitchFamily="34" charset="0"/>
              </a:rPr>
              <a:t>Ekonomik özgürlük</a:t>
            </a:r>
            <a:br>
              <a:rPr lang="tr-TR" dirty="0">
                <a:latin typeface="Calibri" panose="020F0502020204030204" pitchFamily="34" charset="0"/>
                <a:cs typeface="Calibri" panose="020F0502020204030204" pitchFamily="34" charset="0"/>
              </a:rPr>
            </a:br>
            <a:r>
              <a:rPr lang="tr-TR" dirty="0">
                <a:latin typeface="Calibri" panose="020F0502020204030204" pitchFamily="34" charset="0"/>
                <a:cs typeface="Calibri" panose="020F0502020204030204" pitchFamily="34" charset="0"/>
              </a:rPr>
              <a:t>Yaşam biçimi</a:t>
            </a:r>
            <a:br>
              <a:rPr lang="tr-TR" dirty="0">
                <a:latin typeface="Calibri" panose="020F0502020204030204" pitchFamily="34" charset="0"/>
                <a:cs typeface="Calibri" panose="020F0502020204030204" pitchFamily="34" charset="0"/>
              </a:rPr>
            </a:br>
            <a:r>
              <a:rPr lang="tr-TR" dirty="0">
                <a:latin typeface="Calibri" panose="020F0502020204030204" pitchFamily="34" charset="0"/>
                <a:cs typeface="Calibri" panose="020F0502020204030204" pitchFamily="34" charset="0"/>
              </a:rPr>
              <a:t>Saygınlık</a:t>
            </a:r>
            <a:br>
              <a:rPr lang="tr-TR" dirty="0">
                <a:latin typeface="Calibri" panose="020F0502020204030204" pitchFamily="34" charset="0"/>
                <a:cs typeface="Calibri" panose="020F0502020204030204" pitchFamily="34" charset="0"/>
              </a:rPr>
            </a:br>
            <a:r>
              <a:rPr lang="tr-TR" dirty="0">
                <a:latin typeface="Calibri" panose="020F0502020204030204" pitchFamily="34" charset="0"/>
                <a:cs typeface="Calibri" panose="020F0502020204030204" pitchFamily="34" charset="0"/>
              </a:rPr>
              <a:t>Statü</a:t>
            </a:r>
            <a:br>
              <a:rPr lang="tr-TR" dirty="0">
                <a:latin typeface="Calibri" panose="020F0502020204030204" pitchFamily="34" charset="0"/>
                <a:cs typeface="Calibri" panose="020F0502020204030204" pitchFamily="34" charset="0"/>
              </a:rPr>
            </a:br>
            <a:r>
              <a:rPr lang="tr-TR" dirty="0">
                <a:latin typeface="Calibri" panose="020F0502020204030204" pitchFamily="34" charset="0"/>
                <a:cs typeface="Calibri" panose="020F0502020204030204" pitchFamily="34" charset="0"/>
              </a:rPr>
              <a:t>Yaratıcılık ve olgunlaşma</a:t>
            </a:r>
            <a:br>
              <a:rPr lang="tr-TR" dirty="0">
                <a:latin typeface="Calibri" panose="020F0502020204030204" pitchFamily="34" charset="0"/>
                <a:cs typeface="Calibri" panose="020F0502020204030204" pitchFamily="34" charset="0"/>
              </a:rPr>
            </a:br>
            <a:r>
              <a:rPr lang="tr-TR" dirty="0">
                <a:latin typeface="Calibri" panose="020F0502020204030204" pitchFamily="34" charset="0"/>
                <a:cs typeface="Calibri" panose="020F0502020204030204" pitchFamily="34" charset="0"/>
              </a:rPr>
              <a:t>Sosyal çevre</a:t>
            </a:r>
            <a:br>
              <a:rPr lang="tr-TR" dirty="0">
                <a:latin typeface="Calibri" panose="020F0502020204030204" pitchFamily="34" charset="0"/>
                <a:cs typeface="Calibri" panose="020F0502020204030204" pitchFamily="34" charset="0"/>
              </a:rPr>
            </a:br>
            <a:r>
              <a:rPr lang="tr-TR" dirty="0">
                <a:latin typeface="Calibri" panose="020F0502020204030204" pitchFamily="34" charset="0"/>
                <a:cs typeface="Calibri" panose="020F0502020204030204" pitchFamily="34" charset="0"/>
              </a:rPr>
              <a:t>Eş seçimi</a:t>
            </a:r>
            <a:br>
              <a:rPr lang="tr-TR" dirty="0">
                <a:latin typeface="Calibri" panose="020F0502020204030204" pitchFamily="34" charset="0"/>
                <a:cs typeface="Calibri" panose="020F0502020204030204" pitchFamily="34" charset="0"/>
              </a:rPr>
            </a:br>
            <a:r>
              <a:rPr lang="tr-TR" dirty="0">
                <a:latin typeface="Calibri" panose="020F0502020204030204" pitchFamily="34" charset="0"/>
                <a:cs typeface="Calibri" panose="020F0502020204030204" pitchFamily="34" charset="0"/>
              </a:rPr>
              <a:t>Yaşam doyumu</a:t>
            </a:r>
            <a:br>
              <a:rPr lang="tr-TR" dirty="0">
                <a:latin typeface="Calibri" panose="020F0502020204030204" pitchFamily="34" charset="0"/>
                <a:cs typeface="Calibri" panose="020F0502020204030204" pitchFamily="34" charset="0"/>
              </a:rPr>
            </a:br>
            <a:r>
              <a:rPr lang="tr-TR" dirty="0">
                <a:latin typeface="Calibri" panose="020F0502020204030204" pitchFamily="34" charset="0"/>
                <a:cs typeface="Calibri" panose="020F0502020204030204" pitchFamily="34" charset="0"/>
              </a:rPr>
              <a:t>Mutluluk</a:t>
            </a:r>
            <a:br>
              <a:rPr lang="tr-TR" dirty="0">
                <a:latin typeface="Calibri" panose="020F0502020204030204" pitchFamily="34" charset="0"/>
                <a:cs typeface="Calibri" panose="020F0502020204030204" pitchFamily="34" charset="0"/>
              </a:rPr>
            </a:br>
            <a:endParaRPr dirty="0">
              <a:latin typeface="Calibri" panose="020F0502020204030204" pitchFamily="34" charset="0"/>
              <a:cs typeface="Calibri" panose="020F0502020204030204" pitchFamily="34" charset="0"/>
            </a:endParaRPr>
          </a:p>
        </p:txBody>
      </p:sp>
      <p:sp>
        <p:nvSpPr>
          <p:cNvPr id="506" name="Google Shape;506;p28"/>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pic>
        <p:nvPicPr>
          <p:cNvPr id="1026" name="Picture 2" descr="meslek seçimi ile ilgili görsel sonucu">
            <a:extLst>
              <a:ext uri="{FF2B5EF4-FFF2-40B4-BE49-F238E27FC236}">
                <a16:creationId xmlns:a16="http://schemas.microsoft.com/office/drawing/2014/main" xmlns="" id="{4DCD1AC6-3645-4A6E-ADCE-09861E1675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347614"/>
            <a:ext cx="3384376" cy="28721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29"/>
          <p:cNvSpPr txBox="1">
            <a:spLocks noGrp="1"/>
          </p:cNvSpPr>
          <p:nvPr>
            <p:ph type="ctrTitle" idx="4294967295"/>
          </p:nvPr>
        </p:nvSpPr>
        <p:spPr>
          <a:xfrm>
            <a:off x="1466125" y="1583350"/>
            <a:ext cx="6211800" cy="1159800"/>
          </a:xfrm>
          <a:prstGeom prst="rect">
            <a:avLst/>
          </a:prstGeom>
        </p:spPr>
        <p:txBody>
          <a:bodyPr spcFirstLastPara="1" wrap="square" lIns="91425" tIns="91425" rIns="91425" bIns="91425" anchor="ctr" anchorCtr="0">
            <a:noAutofit/>
          </a:bodyPr>
          <a:lstStyle/>
          <a:p>
            <a:pPr lvl="0" algn="ctr"/>
            <a:r>
              <a:rPr lang="tr-TR" sz="3200" b="1" dirty="0">
                <a:solidFill>
                  <a:schemeClr val="accent4">
                    <a:lumMod val="50000"/>
                  </a:schemeClr>
                </a:solidFill>
                <a:latin typeface="Calibri" panose="020F0502020204030204" pitchFamily="34" charset="0"/>
                <a:cs typeface="Calibri" panose="020F0502020204030204" pitchFamily="34" charset="0"/>
              </a:rPr>
              <a:t>MESLEK SEÇİMİ İLE İLGİLİ YANLIŞ BİLİNENLER</a:t>
            </a:r>
            <a:endParaRPr sz="3200" b="1" dirty="0">
              <a:solidFill>
                <a:schemeClr val="accent4">
                  <a:lumMod val="50000"/>
                </a:schemeClr>
              </a:solidFill>
              <a:latin typeface="Calibri" panose="020F0502020204030204" pitchFamily="34" charset="0"/>
              <a:cs typeface="Calibri" panose="020F0502020204030204" pitchFamily="34" charset="0"/>
            </a:endParaRPr>
          </a:p>
        </p:txBody>
      </p:sp>
      <p:sp>
        <p:nvSpPr>
          <p:cNvPr id="512" name="Google Shape;512;p29"/>
          <p:cNvSpPr txBox="1">
            <a:spLocks noGrp="1"/>
          </p:cNvSpPr>
          <p:nvPr>
            <p:ph type="subTitle" idx="4294967295"/>
          </p:nvPr>
        </p:nvSpPr>
        <p:spPr>
          <a:xfrm>
            <a:off x="1466125" y="2840054"/>
            <a:ext cx="62118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1000"/>
              </a:spcAft>
              <a:buNone/>
            </a:pPr>
            <a:endParaRPr dirty="0"/>
          </a:p>
        </p:txBody>
      </p:sp>
      <p:sp>
        <p:nvSpPr>
          <p:cNvPr id="513" name="Google Shape;513;p29"/>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pic>
        <p:nvPicPr>
          <p:cNvPr id="5" name="Picture 2" descr="yanlış bilinenler ile ilgili görsel sonucu">
            <a:extLst>
              <a:ext uri="{FF2B5EF4-FFF2-40B4-BE49-F238E27FC236}">
                <a16:creationId xmlns:a16="http://schemas.microsoft.com/office/drawing/2014/main" xmlns="" id="{13CF4683-AA7B-4341-8DA6-D551A1D8E1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076" y="2840054"/>
            <a:ext cx="6346284" cy="15190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32"/>
          <p:cNvSpPr txBox="1">
            <a:spLocks noGrp="1"/>
          </p:cNvSpPr>
          <p:nvPr>
            <p:ph type="body" idx="1"/>
          </p:nvPr>
        </p:nvSpPr>
        <p:spPr>
          <a:xfrm>
            <a:off x="2074280" y="1598482"/>
            <a:ext cx="2582516" cy="1651500"/>
          </a:xfrm>
          <a:prstGeom prst="rect">
            <a:avLst/>
          </a:prstGeom>
        </p:spPr>
        <p:txBody>
          <a:bodyPr spcFirstLastPara="1" wrap="square" lIns="91425" tIns="91425" rIns="91425" bIns="91425" anchor="t" anchorCtr="0">
            <a:noAutofit/>
          </a:bodyPr>
          <a:lstStyle/>
          <a:p>
            <a:endParaRPr lang="tr-TR" sz="1200" dirty="0">
              <a:latin typeface="Calibri" panose="020F0502020204030204" pitchFamily="34" charset="0"/>
              <a:cs typeface="Calibri" panose="020F0502020204030204" pitchFamily="34" charset="0"/>
            </a:endParaRPr>
          </a:p>
          <a:p>
            <a:r>
              <a:rPr lang="tr-TR" sz="1600" dirty="0">
                <a:solidFill>
                  <a:schemeClr val="tx1"/>
                </a:solidFill>
                <a:latin typeface="Calibri" panose="020F0502020204030204" pitchFamily="34" charset="0"/>
                <a:cs typeface="Calibri" panose="020F0502020204030204" pitchFamily="34" charset="0"/>
              </a:rPr>
              <a:t>Mesleklerin saygın ve saygın olmayan olarak sınıflandırılması doğru değildir. </a:t>
            </a:r>
          </a:p>
          <a:p>
            <a:endParaRPr lang="tr-TR" sz="1200" dirty="0">
              <a:latin typeface="Calibri" panose="020F0502020204030204" pitchFamily="34" charset="0"/>
              <a:cs typeface="Calibri" panose="020F0502020204030204" pitchFamily="34" charset="0"/>
            </a:endParaRPr>
          </a:p>
          <a:p>
            <a:endParaRPr lang="tr-TR" sz="12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200" dirty="0">
              <a:latin typeface="Calibri" panose="020F0502020204030204" pitchFamily="34" charset="0"/>
              <a:cs typeface="Calibri" panose="020F0502020204030204" pitchFamily="34" charset="0"/>
            </a:endParaRPr>
          </a:p>
        </p:txBody>
      </p:sp>
      <p:sp>
        <p:nvSpPr>
          <p:cNvPr id="543" name="Google Shape;543;p32"/>
          <p:cNvSpPr txBox="1">
            <a:spLocks noGrp="1"/>
          </p:cNvSpPr>
          <p:nvPr>
            <p:ph type="body" idx="2"/>
          </p:nvPr>
        </p:nvSpPr>
        <p:spPr>
          <a:xfrm>
            <a:off x="4506888" y="1746000"/>
            <a:ext cx="2084338" cy="1651500"/>
          </a:xfrm>
          <a:prstGeom prst="rect">
            <a:avLst/>
          </a:prstGeom>
        </p:spPr>
        <p:txBody>
          <a:bodyPr spcFirstLastPara="1" wrap="square" lIns="91425" tIns="91425" rIns="91425" bIns="91425" anchor="t" anchorCtr="0">
            <a:noAutofit/>
          </a:bodyPr>
          <a:lstStyle/>
          <a:p>
            <a:pPr marL="0" indent="0">
              <a:buNone/>
            </a:pPr>
            <a:r>
              <a:rPr lang="tr-TR" sz="1600" dirty="0">
                <a:latin typeface="Calibri" panose="020F0502020204030204" pitchFamily="34" charset="0"/>
                <a:cs typeface="Calibri" panose="020F0502020204030204" pitchFamily="34" charset="0"/>
              </a:rPr>
              <a:t>Mesleğin veya yapılan işin saygınlığını işi yapan kişinin işe ilişkin tutumu ve özeni belirler.</a:t>
            </a:r>
          </a:p>
          <a:p>
            <a:pPr marL="0" lvl="0" indent="0" algn="l" rtl="0">
              <a:spcBef>
                <a:spcPts val="600"/>
              </a:spcBef>
              <a:spcAft>
                <a:spcPts val="0"/>
              </a:spcAft>
              <a:buNone/>
            </a:pPr>
            <a:endParaRPr sz="1200" dirty="0">
              <a:latin typeface="Calibri" panose="020F0502020204030204" pitchFamily="34" charset="0"/>
              <a:cs typeface="Calibri" panose="020F0502020204030204" pitchFamily="34" charset="0"/>
            </a:endParaRPr>
          </a:p>
        </p:txBody>
      </p:sp>
      <p:sp>
        <p:nvSpPr>
          <p:cNvPr id="544" name="Google Shape;544;p32"/>
          <p:cNvSpPr txBox="1">
            <a:spLocks noGrp="1"/>
          </p:cNvSpPr>
          <p:nvPr>
            <p:ph type="body" idx="3"/>
          </p:nvPr>
        </p:nvSpPr>
        <p:spPr>
          <a:xfrm>
            <a:off x="6591226" y="1593600"/>
            <a:ext cx="2063865" cy="1651500"/>
          </a:xfrm>
          <a:prstGeom prst="rect">
            <a:avLst/>
          </a:prstGeom>
        </p:spPr>
        <p:txBody>
          <a:bodyPr spcFirstLastPara="1" wrap="square" lIns="91425" tIns="91425" rIns="91425" bIns="91425" anchor="t" anchorCtr="0">
            <a:noAutofit/>
          </a:bodyPr>
          <a:lstStyle/>
          <a:p>
            <a:pPr marL="0" indent="0">
              <a:spcBef>
                <a:spcPts val="1000"/>
              </a:spcBef>
              <a:spcAft>
                <a:spcPts val="1000"/>
              </a:spcAft>
              <a:buNone/>
            </a:pPr>
            <a:r>
              <a:rPr lang="tr-TR" sz="1600" dirty="0">
                <a:latin typeface="Calibri" panose="020F0502020204030204" pitchFamily="34" charset="0"/>
                <a:cs typeface="Calibri" panose="020F0502020204030204" pitchFamily="34" charset="0"/>
              </a:rPr>
              <a:t>Başarılı ve saygın olmak için ise yapılan işte yetenekli olmak, ilgi duymak ve dolayısıyla severek yapıyor olmak belirleyicidir. </a:t>
            </a:r>
          </a:p>
          <a:p>
            <a:pPr marL="0" lvl="0" indent="0" algn="l" rtl="0">
              <a:spcBef>
                <a:spcPts val="1000"/>
              </a:spcBef>
              <a:spcAft>
                <a:spcPts val="1000"/>
              </a:spcAft>
              <a:buNone/>
            </a:pPr>
            <a:endParaRPr sz="1200" dirty="0">
              <a:latin typeface="Calibri" panose="020F0502020204030204" pitchFamily="34" charset="0"/>
              <a:cs typeface="Calibri" panose="020F0502020204030204" pitchFamily="34" charset="0"/>
            </a:endParaRPr>
          </a:p>
        </p:txBody>
      </p:sp>
      <p:sp>
        <p:nvSpPr>
          <p:cNvPr id="546" name="Google Shape;546;p32"/>
          <p:cNvSpPr txBox="1">
            <a:spLocks noGrp="1"/>
          </p:cNvSpPr>
          <p:nvPr>
            <p:ph type="body" idx="1"/>
          </p:nvPr>
        </p:nvSpPr>
        <p:spPr>
          <a:xfrm>
            <a:off x="2699792" y="767849"/>
            <a:ext cx="5616624" cy="791489"/>
          </a:xfrm>
          <a:prstGeom prst="rect">
            <a:avLst/>
          </a:prstGeom>
        </p:spPr>
        <p:txBody>
          <a:bodyPr spcFirstLastPara="1" wrap="square" lIns="91425" tIns="91425" rIns="91425" bIns="91425" anchor="t" anchorCtr="0">
            <a:noAutofit/>
          </a:bodyPr>
          <a:lstStyle/>
          <a:p>
            <a:pPr marL="0" indent="0">
              <a:buNone/>
            </a:pPr>
            <a:r>
              <a:rPr lang="tr-TR" sz="1800" b="1" i="1" dirty="0">
                <a:solidFill>
                  <a:schemeClr val="accent4">
                    <a:lumMod val="50000"/>
                  </a:schemeClr>
                </a:solidFill>
                <a:latin typeface="Calibri" panose="020F0502020204030204" pitchFamily="34" charset="0"/>
                <a:cs typeface="Calibri" panose="020F0502020204030204" pitchFamily="34" charset="0"/>
              </a:rPr>
              <a:t>İnsanın toplumda saygı görmesi için saygın bir mesleğin üyesi olması gerekir!</a:t>
            </a:r>
            <a:br>
              <a:rPr lang="tr-TR" sz="1800" b="1" i="1" dirty="0">
                <a:solidFill>
                  <a:schemeClr val="accent4">
                    <a:lumMod val="50000"/>
                  </a:schemeClr>
                </a:solidFill>
                <a:latin typeface="Calibri" panose="020F0502020204030204" pitchFamily="34" charset="0"/>
                <a:cs typeface="Calibri" panose="020F0502020204030204" pitchFamily="34" charset="0"/>
              </a:rPr>
            </a:br>
            <a:endParaRPr lang="tr-TR" sz="1800" dirty="0">
              <a:solidFill>
                <a:schemeClr val="accent4">
                  <a:lumMod val="50000"/>
                </a:schemeClr>
              </a:solidFill>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200" dirty="0">
              <a:latin typeface="Calibri" panose="020F0502020204030204" pitchFamily="34" charset="0"/>
              <a:cs typeface="Calibri" panose="020F0502020204030204" pitchFamily="34" charset="0"/>
            </a:endParaRPr>
          </a:p>
        </p:txBody>
      </p:sp>
      <p:sp>
        <p:nvSpPr>
          <p:cNvPr id="547" name="Google Shape;547;p32"/>
          <p:cNvSpPr txBox="1">
            <a:spLocks noGrp="1"/>
          </p:cNvSpPr>
          <p:nvPr>
            <p:ph type="body" idx="2"/>
          </p:nvPr>
        </p:nvSpPr>
        <p:spPr>
          <a:xfrm>
            <a:off x="4637113" y="2724150"/>
            <a:ext cx="1858800" cy="1651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200" dirty="0"/>
              <a:t>.</a:t>
            </a:r>
            <a:endParaRPr sz="1200" dirty="0"/>
          </a:p>
        </p:txBody>
      </p:sp>
      <p:sp>
        <p:nvSpPr>
          <p:cNvPr id="548" name="Google Shape;548;p32"/>
          <p:cNvSpPr txBox="1">
            <a:spLocks noGrp="1"/>
          </p:cNvSpPr>
          <p:nvPr>
            <p:ph type="body" idx="3"/>
          </p:nvPr>
        </p:nvSpPr>
        <p:spPr>
          <a:xfrm>
            <a:off x="6495913" y="3939902"/>
            <a:ext cx="1954113" cy="435748"/>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200" dirty="0"/>
              <a:t>. </a:t>
            </a:r>
            <a:endParaRPr sz="1200" dirty="0"/>
          </a:p>
          <a:p>
            <a:pPr marL="0" lvl="0" indent="0" algn="l" rtl="0">
              <a:spcBef>
                <a:spcPts val="1000"/>
              </a:spcBef>
              <a:spcAft>
                <a:spcPts val="1000"/>
              </a:spcAft>
              <a:buNone/>
            </a:pPr>
            <a:endParaRPr sz="1200" dirty="0"/>
          </a:p>
        </p:txBody>
      </p:sp>
      <p:sp>
        <p:nvSpPr>
          <p:cNvPr id="549" name="Google Shape;549;p32"/>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Kent template">
  <a:themeElements>
    <a:clrScheme name="Custom 347">
      <a:dk1>
        <a:srgbClr val="4A5C65"/>
      </a:dk1>
      <a:lt1>
        <a:srgbClr val="FFFFFF"/>
      </a:lt1>
      <a:dk2>
        <a:srgbClr val="A6BCC9"/>
      </a:dk2>
      <a:lt2>
        <a:srgbClr val="DEE9F2"/>
      </a:lt2>
      <a:accent1>
        <a:srgbClr val="02BDC7"/>
      </a:accent1>
      <a:accent2>
        <a:srgbClr val="FFB600"/>
      </a:accent2>
      <a:accent3>
        <a:srgbClr val="FF9755"/>
      </a:accent3>
      <a:accent4>
        <a:srgbClr val="FD6C68"/>
      </a:accent4>
      <a:accent5>
        <a:srgbClr val="FC4067"/>
      </a:accent5>
      <a:accent6>
        <a:srgbClr val="A6BCC9"/>
      </a:accent6>
      <a:hlink>
        <a:srgbClr val="02BDC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TotalTime>
  <Words>1191</Words>
  <Application>Microsoft Office PowerPoint</Application>
  <PresentationFormat>Ekran Gösterisi (16:9)</PresentationFormat>
  <Paragraphs>222</Paragraphs>
  <Slides>26</Slides>
  <Notes>22</Notes>
  <HiddenSlides>0</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Kent template</vt:lpstr>
      <vt:lpstr>PowerPoint Sunusu</vt:lpstr>
      <vt:lpstr>   Meslek Seçimi ve Önemi   </vt:lpstr>
      <vt:lpstr>Meslek Nedir?</vt:lpstr>
      <vt:lpstr>PowerPoint Sunusu</vt:lpstr>
      <vt:lpstr>Meslek</vt:lpstr>
      <vt:lpstr>MESLEK SEÇİMİ </vt:lpstr>
      <vt:lpstr>    DOĞRU MESLEK SEÇMEK NELERİ ETKİLER?  Ekonomik özgürlük Yaşam biçimi Saygınlık Statü Yaratıcılık ve olgunlaşma Sosyal çevre Eş seçimi Yaşam doyumu Mutluluk </vt:lpstr>
      <vt:lpstr>MESLEK SEÇİMİ İLE İLGİLİ YANLIŞ BİLİNENLER</vt:lpstr>
      <vt:lpstr>PowerPoint Sunusu</vt:lpstr>
      <vt:lpstr>  Bir meslek seçtikten sonra değiştirmem mümkün değil! </vt:lpstr>
      <vt:lpstr>Herhangi bir lise /üniversiteye bir girsem gerisi kolay</vt:lpstr>
      <vt:lpstr>İnsan ancak dört yıllık bir üniversite eğitimi görürse güvenceli ve saygın bir meslek edinebilir</vt:lpstr>
      <vt:lpstr>İyi bir lise veya iyi bir üniversite olsun da, gerisi önemli değil </vt:lpstr>
      <vt:lpstr>PowerPoint Sunusu</vt:lpstr>
      <vt:lpstr>MESLEĞE YÖNELME ADIMLARI</vt:lpstr>
      <vt:lpstr>PowerPoint Sunusu</vt:lpstr>
      <vt:lpstr>PowerPoint Sunusu</vt:lpstr>
      <vt:lpstr>PowerPoint Sunusu</vt:lpstr>
      <vt:lpstr>PowerPoint Sunusu</vt:lpstr>
      <vt:lpstr>Değer nedir? </vt:lpstr>
      <vt:lpstr>PowerPoint Sunusu</vt:lpstr>
      <vt:lpstr>PowerPoint Sunusu</vt:lpstr>
      <vt:lpstr>Meslekleri Tanırken Faydalanılabilecek Kaynaklar </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SeymaSOYDAS</dc:creator>
  <cp:lastModifiedBy>SeymaSOYDAS</cp:lastModifiedBy>
  <cp:revision>51</cp:revision>
  <dcterms:modified xsi:type="dcterms:W3CDTF">2019-12-27T10:32:59Z</dcterms:modified>
</cp:coreProperties>
</file>